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30"/>
  </p:notesMasterIdLst>
  <p:sldIdLst>
    <p:sldId id="390" r:id="rId2"/>
    <p:sldId id="299" r:id="rId3"/>
    <p:sldId id="873" r:id="rId4"/>
    <p:sldId id="643" r:id="rId5"/>
    <p:sldId id="284" r:id="rId6"/>
    <p:sldId id="289" r:id="rId7"/>
    <p:sldId id="287" r:id="rId8"/>
    <p:sldId id="290" r:id="rId9"/>
    <p:sldId id="288" r:id="rId10"/>
    <p:sldId id="292" r:id="rId11"/>
    <p:sldId id="1257" r:id="rId12"/>
    <p:sldId id="1271" r:id="rId13"/>
    <p:sldId id="1285" r:id="rId14"/>
    <p:sldId id="1272" r:id="rId15"/>
    <p:sldId id="1273" r:id="rId16"/>
    <p:sldId id="1274" r:id="rId17"/>
    <p:sldId id="1282" r:id="rId18"/>
    <p:sldId id="1275" r:id="rId19"/>
    <p:sldId id="1281" r:id="rId20"/>
    <p:sldId id="1276" r:id="rId21"/>
    <p:sldId id="1277" r:id="rId22"/>
    <p:sldId id="1278" r:id="rId23"/>
    <p:sldId id="1279" r:id="rId24"/>
    <p:sldId id="1280" r:id="rId25"/>
    <p:sldId id="1283" r:id="rId26"/>
    <p:sldId id="1284" r:id="rId27"/>
    <p:sldId id="1270" r:id="rId28"/>
    <p:sldId id="1239"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BFBFBF"/>
    <a:srgbClr val="B85808"/>
    <a:srgbClr val="ECF1E7"/>
    <a:srgbClr val="800000"/>
    <a:srgbClr val="523F69"/>
    <a:srgbClr val="5E5A24"/>
    <a:srgbClr val="702316"/>
    <a:srgbClr val="8B2518"/>
    <a:srgbClr val="2D2A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1" autoAdjust="0"/>
    <p:restoredTop sz="77125" autoAdjust="0"/>
  </p:normalViewPr>
  <p:slideViewPr>
    <p:cSldViewPr snapToGrid="0" snapToObjects="1">
      <p:cViewPr varScale="1">
        <p:scale>
          <a:sx n="82" d="100"/>
          <a:sy n="82" d="100"/>
        </p:scale>
        <p:origin x="1068" y="96"/>
      </p:cViewPr>
      <p:guideLst>
        <p:guide orient="horz" pos="2160"/>
        <p:guide pos="2880"/>
      </p:guideLst>
    </p:cSldViewPr>
  </p:slideViewPr>
  <p:outlineViewPr>
    <p:cViewPr>
      <p:scale>
        <a:sx n="33" d="100"/>
        <a:sy n="33" d="100"/>
      </p:scale>
      <p:origin x="0" y="-18312"/>
    </p:cViewPr>
  </p:outlineViewPr>
  <p:notesTextViewPr>
    <p:cViewPr>
      <p:scale>
        <a:sx n="100" d="100"/>
        <a:sy n="100" d="100"/>
      </p:scale>
      <p:origin x="0" y="0"/>
    </p:cViewPr>
  </p:notesTextViewPr>
  <p:sorterViewPr>
    <p:cViewPr>
      <p:scale>
        <a:sx n="80" d="100"/>
        <a:sy n="80" d="100"/>
      </p:scale>
      <p:origin x="0" y="51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24CFDDEE-B003-E047-8C72-0C8FB589A3B1}" type="datetimeFigureOut">
              <a:rPr lang="en-US" smtClean="0"/>
              <a:t>3/29/2022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21D0D7F5-E8C8-5E4B-9195-D6A3FAACD294}" type="slidenum">
              <a:rPr lang="en-US" smtClean="0"/>
              <a:t>‹#›</a:t>
            </a:fld>
            <a:endParaRPr lang="en-US"/>
          </a:p>
        </p:txBody>
      </p:sp>
    </p:spTree>
    <p:extLst>
      <p:ext uri="{BB962C8B-B14F-4D97-AF65-F5344CB8AC3E}">
        <p14:creationId xmlns:p14="http://schemas.microsoft.com/office/powerpoint/2010/main" val="416727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trike="sngStrike" dirty="0"/>
          </a:p>
        </p:txBody>
      </p:sp>
      <p:sp>
        <p:nvSpPr>
          <p:cNvPr id="4" name="Slide Number Placeholder 3"/>
          <p:cNvSpPr>
            <a:spLocks noGrp="1"/>
          </p:cNvSpPr>
          <p:nvPr>
            <p:ph type="sldNum" sz="quarter" idx="10"/>
          </p:nvPr>
        </p:nvSpPr>
        <p:spPr/>
        <p:txBody>
          <a:bodyPr/>
          <a:lstStyle/>
          <a:p>
            <a:fld id="{21D0D7F5-E8C8-5E4B-9195-D6A3FAACD294}" type="slidenum">
              <a:rPr lang="en-US" smtClean="0"/>
              <a:t>1</a:t>
            </a:fld>
            <a:endParaRPr lang="en-US"/>
          </a:p>
        </p:txBody>
      </p:sp>
    </p:spTree>
    <p:extLst>
      <p:ext uri="{BB962C8B-B14F-4D97-AF65-F5344CB8AC3E}">
        <p14:creationId xmlns:p14="http://schemas.microsoft.com/office/powerpoint/2010/main" val="419875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lvl="0"/>
            <a:r>
              <a:rPr lang="en-US" b="1" dirty="0"/>
              <a:t>PHOTO CREDITS:</a:t>
            </a:r>
          </a:p>
          <a:p>
            <a:pPr lvl="0"/>
            <a:r>
              <a:rPr lang="en-US" b="0" dirty="0"/>
              <a:t>Chinaberry: Karan A. Rawlins, Univ of Georgia, Bugwood.org</a:t>
            </a:r>
          </a:p>
          <a:p>
            <a:pPr lvl="0"/>
            <a:r>
              <a:rPr lang="en-US" b="0" dirty="0"/>
              <a:t>Chinaberry (leaves): Chris Evans, Univ. of Illinois, Bugwood.org </a:t>
            </a:r>
          </a:p>
          <a:p>
            <a:pPr lvl="0"/>
            <a:r>
              <a:rPr lang="en-US" b="0" dirty="0"/>
              <a:t>Chinaberry (buds):  Karan Rawlins, Univ. of Georgia</a:t>
            </a:r>
          </a:p>
          <a:p>
            <a:pPr lvl="0"/>
            <a:r>
              <a:rPr lang="en-US" b="0" dirty="0"/>
              <a:t>Chinaberry (flowers): Chris Evans, Univ. of Illinois, Bugwood.org </a:t>
            </a:r>
          </a:p>
          <a:p>
            <a:pPr lvl="0"/>
            <a:r>
              <a:rPr lang="en-US" b="0" dirty="0"/>
              <a:t>Chinaberry (w/ yellow seeds): Cheryl McCormick, University of Florida, Bugwood.org</a:t>
            </a:r>
          </a:p>
          <a:p>
            <a:pPr lvl="0"/>
            <a:endParaRPr lang="en-US" b="1" dirty="0"/>
          </a:p>
          <a:p>
            <a:pPr lvl="0"/>
            <a:r>
              <a:rPr lang="en-US" b="1" dirty="0"/>
              <a:t>FACT SHEETS to share:</a:t>
            </a:r>
          </a:p>
          <a:p>
            <a:pPr lvl="0"/>
            <a:r>
              <a:rPr lang="en-US" b="1" dirty="0"/>
              <a:t>	Chinaberry: </a:t>
            </a:r>
            <a:r>
              <a:rPr lang="en-US" b="0" dirty="0"/>
              <a:t>https://www.invasive.org/alien/fact/meaz1.htm</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15</a:t>
            </a:fld>
            <a:endParaRPr lang="en-US" dirty="0"/>
          </a:p>
        </p:txBody>
      </p:sp>
    </p:spTree>
    <p:extLst>
      <p:ext uri="{BB962C8B-B14F-4D97-AF65-F5344CB8AC3E}">
        <p14:creationId xmlns:p14="http://schemas.microsoft.com/office/powerpoint/2010/main" val="123488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lvl="0"/>
            <a:r>
              <a:rPr lang="en-US" b="1" dirty="0"/>
              <a:t>PHOTO CREDITS:</a:t>
            </a:r>
          </a:p>
          <a:p>
            <a:pPr lvl="0"/>
            <a:r>
              <a:rPr lang="en-US" b="0" dirty="0"/>
              <a:t>Privet (Shrubs): David J. Moorhead, University of Georgia, Bugwood.org</a:t>
            </a:r>
          </a:p>
          <a:p>
            <a:pPr lvl="0"/>
            <a:r>
              <a:rPr lang="en-US" b="0" dirty="0"/>
              <a:t>Privet (leaves): Citizen Report to Texasinvasives.org</a:t>
            </a:r>
          </a:p>
          <a:p>
            <a:pPr lvl="0"/>
            <a:r>
              <a:rPr lang="en-US" b="0" dirty="0"/>
              <a:t>Chinese Privet (berries): Karan A. Rawlins, University of Georgia, Bugwood.org</a:t>
            </a:r>
          </a:p>
          <a:p>
            <a:pPr lvl="0"/>
            <a:r>
              <a:rPr lang="en-US" b="0" dirty="0"/>
              <a:t>Privet (flowers): James R. Allison, Georgia Dept of Natural Resources, Bugwood.org</a:t>
            </a:r>
          </a:p>
          <a:p>
            <a:pPr lvl="0"/>
            <a:endParaRPr lang="en-US" b="1" dirty="0"/>
          </a:p>
          <a:p>
            <a:pPr lvl="0"/>
            <a:r>
              <a:rPr lang="en-US" b="1" dirty="0"/>
              <a:t>FACT SHEETS to share:</a:t>
            </a:r>
          </a:p>
          <a:p>
            <a:pPr lvl="0"/>
            <a:r>
              <a:rPr lang="en-US" b="0" dirty="0"/>
              <a:t>	</a:t>
            </a:r>
            <a:r>
              <a:rPr lang="en-US" b="1" dirty="0"/>
              <a:t>Chinese Privet:</a:t>
            </a:r>
            <a:r>
              <a:rPr lang="en-US" b="0" dirty="0"/>
              <a:t> https://extension.tennessee.edu/publications/Documents/W324.pdf</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16</a:t>
            </a:fld>
            <a:endParaRPr lang="en-US" dirty="0"/>
          </a:p>
        </p:txBody>
      </p:sp>
    </p:spTree>
    <p:extLst>
      <p:ext uri="{BB962C8B-B14F-4D97-AF65-F5344CB8AC3E}">
        <p14:creationId xmlns:p14="http://schemas.microsoft.com/office/powerpoint/2010/main" val="37998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Chinese Tallow: James H Miller, USDA Forest Service,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Chinese Tallow (changing leaves): Karan A. Rawlins,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Tallow (catkins): John M. Randall, The Nature Conservancy,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Chinese Tallow (seeds): Franklin Bonner, USFS (retired),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	Chinese Tallow: </a:t>
            </a:r>
            <a:r>
              <a:rPr lang="en-US" b="0" dirty="0"/>
              <a:t>https://extension.msstate.edu/publications/chinese-tallowtree</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17</a:t>
            </a:fld>
            <a:endParaRPr lang="en-US" dirty="0"/>
          </a:p>
        </p:txBody>
      </p:sp>
    </p:spTree>
    <p:extLst>
      <p:ext uri="{BB962C8B-B14F-4D97-AF65-F5344CB8AC3E}">
        <p14:creationId xmlns:p14="http://schemas.microsoft.com/office/powerpoint/2010/main" val="3562173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Giant Reed: Chuck Bargeron, University of Georgia, Bugwood.org </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Giant Reed (leaf connections): Chris Evans, University of Illinois,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Plume of Giant Reed: David J. Moorhead,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	Giant Reed:</a:t>
            </a:r>
            <a:r>
              <a:rPr lang="en-US" b="0" dirty="0"/>
              <a:t> https://www.invasive.org/alien/fact/pdf/ardo1.pdf</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18</a:t>
            </a:fld>
            <a:endParaRPr lang="en-US" dirty="0"/>
          </a:p>
        </p:txBody>
      </p:sp>
    </p:spTree>
    <p:extLst>
      <p:ext uri="{BB962C8B-B14F-4D97-AF65-F5344CB8AC3E}">
        <p14:creationId xmlns:p14="http://schemas.microsoft.com/office/powerpoint/2010/main" val="97774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Giant Salvinia: Keith Bradley, Conservation Botanist,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Giant Salvinia: Mic Julien, Commonwealth Scientific and Industrial Research,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Giant Salvinia (whole plant): Leslie J. </a:t>
            </a:r>
            <a:r>
              <a:rPr lang="en-US" b="0" dirty="0" err="1"/>
              <a:t>Mehrhoff</a:t>
            </a:r>
            <a:r>
              <a:rPr lang="en-US" b="0" dirty="0"/>
              <a:t>, University of Connecticut,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Salvinia Weevil: Scott Bauer, USDA Agricultural Research Service, Bugwood.org </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	</a:t>
            </a:r>
            <a:r>
              <a:rPr lang="en-US" b="1" dirty="0"/>
              <a:t>Giant Salvinia: </a:t>
            </a:r>
            <a:r>
              <a:rPr lang="en-US" b="0" dirty="0"/>
              <a:t>https://www.texasinvasives.org/giantsalvinia/</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19</a:t>
            </a:fld>
            <a:endParaRPr lang="en-US" dirty="0"/>
          </a:p>
        </p:txBody>
      </p:sp>
    </p:spTree>
    <p:extLst>
      <p:ext uri="{BB962C8B-B14F-4D97-AF65-F5344CB8AC3E}">
        <p14:creationId xmlns:p14="http://schemas.microsoft.com/office/powerpoint/2010/main" val="4200499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Golden Bamboo: David J. Moorhead,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Bamboo leaves: Nancy Loewenstein, Auburn University,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Bamboo stems: Chuck Bargeron,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	</a:t>
            </a:r>
            <a:r>
              <a:rPr lang="en-US" b="1" dirty="0"/>
              <a:t>Golden Bamboo: </a:t>
            </a:r>
            <a:r>
              <a:rPr lang="en-US" b="0" dirty="0"/>
              <a:t>https://www.aces.edu/wp-content/uploads/2020/11/FOR-2088-Bamboo-Growth-and-Control_110520L-A.pdf</a:t>
            </a:r>
            <a:endParaRPr lang="en-US" b="1" dirty="0"/>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20</a:t>
            </a:fld>
            <a:endParaRPr lang="en-US" dirty="0"/>
          </a:p>
        </p:txBody>
      </p:sp>
    </p:spTree>
    <p:extLst>
      <p:ext uri="{BB962C8B-B14F-4D97-AF65-F5344CB8AC3E}">
        <p14:creationId xmlns:p14="http://schemas.microsoft.com/office/powerpoint/2010/main" val="944819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Hydrilla (smothering pond): Robert </a:t>
            </a:r>
            <a:r>
              <a:rPr lang="en-US" b="0" dirty="0" err="1"/>
              <a:t>Videcki</a:t>
            </a:r>
            <a:r>
              <a:rPr lang="en-US" b="0" dirty="0"/>
              <a:t>, Doronicum </a:t>
            </a:r>
            <a:r>
              <a:rPr lang="en-US" b="0" dirty="0" err="1"/>
              <a:t>Kft</a:t>
            </a:r>
            <a:r>
              <a:rPr lang="en-US" b="0" dirty="0"/>
              <a: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Hydrilla: Robert </a:t>
            </a:r>
            <a:r>
              <a:rPr lang="en-US" b="0" dirty="0" err="1"/>
              <a:t>Videcki</a:t>
            </a:r>
            <a:r>
              <a:rPr lang="en-US" b="0" dirty="0"/>
              <a:t>, Doronicum </a:t>
            </a:r>
            <a:r>
              <a:rPr lang="en-US" b="0" dirty="0" err="1"/>
              <a:t>Kft</a:t>
            </a:r>
            <a:r>
              <a:rPr lang="en-US" b="0" dirty="0"/>
              <a: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Hydrilla (tubers): Leslie J. </a:t>
            </a:r>
            <a:r>
              <a:rPr lang="en-US" b="0" dirty="0" err="1"/>
              <a:t>Mehrhoff</a:t>
            </a:r>
            <a:r>
              <a:rPr lang="en-US" b="0" dirty="0"/>
              <a:t>, University of Connecticut and Robert </a:t>
            </a:r>
            <a:r>
              <a:rPr lang="en-US" b="0" dirty="0" err="1"/>
              <a:t>Videcki</a:t>
            </a:r>
            <a:r>
              <a:rPr lang="en-US" b="0" dirty="0"/>
              <a:t>, Doronicum </a:t>
            </a:r>
            <a:r>
              <a:rPr lang="en-US" b="0" dirty="0" err="1"/>
              <a:t>Kft</a:t>
            </a:r>
            <a:r>
              <a:rPr lang="en-US" b="0" dirty="0"/>
              <a: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Triploid Grass Carp: USDA APHIS </a:t>
            </a:r>
            <a:r>
              <a:rPr lang="en-US" b="0" dirty="0" err="1"/>
              <a:t>PPQ</a:t>
            </a:r>
            <a:r>
              <a:rPr lang="en-US" b="0" dirty="0"/>
              <a:t> - Oxford, North Carolina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	</a:t>
            </a:r>
            <a:r>
              <a:rPr lang="en-US" b="1" dirty="0"/>
              <a:t>Hydrilla: </a:t>
            </a:r>
            <a:r>
              <a:rPr lang="en-US" b="0" dirty="0"/>
              <a:t>https://seagrant.psu.edu/sites/default/files/Hydrilla%202017.pdf</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21</a:t>
            </a:fld>
            <a:endParaRPr lang="en-US" dirty="0"/>
          </a:p>
        </p:txBody>
      </p:sp>
    </p:spTree>
    <p:extLst>
      <p:ext uri="{BB962C8B-B14F-4D97-AF65-F5344CB8AC3E}">
        <p14:creationId xmlns:p14="http://schemas.microsoft.com/office/powerpoint/2010/main" val="3333212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Japanese Climbing Fern: Chris Evans, University of Illinois,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Japanese Climbing Fern (vine climbing): Ronald F. Billings, Texas </a:t>
            </a:r>
            <a:r>
              <a:rPr lang="en-US" b="0" dirty="0" err="1"/>
              <a:t>A&amp;M</a:t>
            </a:r>
            <a:r>
              <a:rPr lang="en-US" b="0" dirty="0"/>
              <a:t> Forest Service,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Chris Evans, Illinois Wildlife Action Plan,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Climbing Fern (fire out of control): Chuck Bargeron,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	</a:t>
            </a:r>
            <a:r>
              <a:rPr lang="en-US" b="1" dirty="0"/>
              <a:t>Japanese Climbing Fern:</a:t>
            </a:r>
            <a:r>
              <a:rPr lang="en-US" b="0" dirty="0"/>
              <a:t> https://myfwc.com/media/3224/invasiveplants-japaneseclimbingfern.pdf</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22</a:t>
            </a:fld>
            <a:endParaRPr lang="en-US" dirty="0"/>
          </a:p>
        </p:txBody>
      </p:sp>
    </p:spTree>
    <p:extLst>
      <p:ext uri="{BB962C8B-B14F-4D97-AF65-F5344CB8AC3E}">
        <p14:creationId xmlns:p14="http://schemas.microsoft.com/office/powerpoint/2010/main" val="2934629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King Ranch Bluestem: Michelle Villafranca, Fort Worth Nature Center and Refuge,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King Ranch Bluestem: Karan A. Rawlins,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	</a:t>
            </a:r>
            <a:r>
              <a:rPr lang="en-US" b="1" dirty="0"/>
              <a:t>KR</a:t>
            </a:r>
            <a:r>
              <a:rPr lang="en-US" b="0" dirty="0"/>
              <a:t> </a:t>
            </a:r>
            <a:r>
              <a:rPr lang="en-US" b="1" dirty="0"/>
              <a:t>Bluestem: </a:t>
            </a:r>
            <a:r>
              <a:rPr lang="en-US" b="0" dirty="0"/>
              <a:t>https://agrilifeextension.tamu.edu/library/ranching/introduced-bluestem-grasses-management-on-native-lands/</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23</a:t>
            </a:fld>
            <a:endParaRPr lang="en-US" dirty="0"/>
          </a:p>
        </p:txBody>
      </p:sp>
    </p:spTree>
    <p:extLst>
      <p:ext uri="{BB962C8B-B14F-4D97-AF65-F5344CB8AC3E}">
        <p14:creationId xmlns:p14="http://schemas.microsoft.com/office/powerpoint/2010/main" val="3639776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Kudzu (smothering): Leslie J. </a:t>
            </a:r>
            <a:r>
              <a:rPr lang="en-US" b="0" dirty="0" err="1"/>
              <a:t>Mehrhoff</a:t>
            </a:r>
            <a:r>
              <a:rPr lang="en-US" b="0" dirty="0"/>
              <a:t>, University of Connecticut,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Kudzu (leaves): Leslie J. </a:t>
            </a:r>
            <a:r>
              <a:rPr lang="en-US" b="0" dirty="0" err="1"/>
              <a:t>Mehrhoff</a:t>
            </a:r>
            <a:r>
              <a:rPr lang="en-US" b="0" dirty="0"/>
              <a:t>, University of Connecticut,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Kudzu (flowering): Leslie J. </a:t>
            </a:r>
            <a:r>
              <a:rPr lang="en-US" b="0" dirty="0" err="1"/>
              <a:t>Mehrhoff</a:t>
            </a:r>
            <a:r>
              <a:rPr lang="en-US" b="0" dirty="0"/>
              <a:t>, University of Connecticut,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Kudzu (seeds): Leslie J. </a:t>
            </a:r>
            <a:r>
              <a:rPr lang="en-US" b="0" dirty="0" err="1"/>
              <a:t>Mehrhoff</a:t>
            </a:r>
            <a:r>
              <a:rPr lang="en-US" b="0" dirty="0"/>
              <a:t>, University of Connecticut,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	</a:t>
            </a:r>
            <a:r>
              <a:rPr lang="en-US" b="1" dirty="0"/>
              <a:t>Kudzu:</a:t>
            </a:r>
            <a:r>
              <a:rPr lang="en-US" b="0" dirty="0"/>
              <a:t> https://www.invasive.org/alien/fact/pumo1.htm</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24</a:t>
            </a:fld>
            <a:endParaRPr lang="en-US" dirty="0"/>
          </a:p>
        </p:txBody>
      </p:sp>
    </p:spTree>
    <p:extLst>
      <p:ext uri="{BB962C8B-B14F-4D97-AF65-F5344CB8AC3E}">
        <p14:creationId xmlns:p14="http://schemas.microsoft.com/office/powerpoint/2010/main" val="180193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0D7F5-E8C8-5E4B-9195-D6A3FAACD294}" type="slidenum">
              <a:rPr lang="en-US" smtClean="0"/>
              <a:t>2</a:t>
            </a:fld>
            <a:endParaRPr lang="en-US"/>
          </a:p>
        </p:txBody>
      </p:sp>
    </p:spTree>
    <p:extLst>
      <p:ext uri="{BB962C8B-B14F-4D97-AF65-F5344CB8AC3E}">
        <p14:creationId xmlns:p14="http://schemas.microsoft.com/office/powerpoint/2010/main" val="329866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Tree of Heaven (new growth): Richard Gardner,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Tree-of-heaven (leaves): Robert </a:t>
            </a:r>
            <a:r>
              <a:rPr lang="en-US" b="0" dirty="0" err="1"/>
              <a:t>Vidéki</a:t>
            </a:r>
            <a:r>
              <a:rPr lang="en-US" b="0" dirty="0"/>
              <a:t>, Doronicum </a:t>
            </a:r>
            <a:r>
              <a:rPr lang="en-US" b="0" dirty="0" err="1"/>
              <a:t>Kft</a:t>
            </a:r>
            <a:r>
              <a:rPr lang="en-US" b="0" dirty="0"/>
              <a:t>.,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Tree-of-Heaven (seeds): Chuck Bargeron,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err="1"/>
              <a:t>TOH</a:t>
            </a:r>
            <a:r>
              <a:rPr lang="en-US" b="0" dirty="0"/>
              <a:t> with spotted lanternfly: Richard Gardener, Bugwood.org</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	Tree-of-Heaven:</a:t>
            </a:r>
            <a:r>
              <a:rPr lang="en-US" b="0" dirty="0"/>
              <a:t> https://extension.psu.edu/downloadable/download/sample/sample_id/2661/</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25</a:t>
            </a:fld>
            <a:endParaRPr lang="en-US" dirty="0"/>
          </a:p>
        </p:txBody>
      </p:sp>
    </p:spTree>
    <p:extLst>
      <p:ext uri="{BB962C8B-B14F-4D97-AF65-F5344CB8AC3E}">
        <p14:creationId xmlns:p14="http://schemas.microsoft.com/office/powerpoint/2010/main" val="4113755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Trifoliate Orange: (“fruits”): Ansel </a:t>
            </a:r>
            <a:r>
              <a:rPr lang="en-US" b="0" dirty="0" err="1"/>
              <a:t>Oommen</a:t>
            </a:r>
            <a:r>
              <a:rPr lang="en-US" b="0" dirty="0"/>
              <a:t>, Bugwood.org</a:t>
            </a:r>
          </a:p>
          <a:p>
            <a:pPr defTabSz="475451">
              <a:defRPr/>
            </a:pPr>
            <a:r>
              <a:rPr lang="en-US" dirty="0"/>
              <a:t>Trifoliate Orange (leaves): James H. Miller, USDA Forest Service, Bugwood.org</a:t>
            </a:r>
          </a:p>
          <a:p>
            <a:pPr defTabSz="475451">
              <a:defRPr/>
            </a:pPr>
            <a:r>
              <a:rPr lang="en-US" dirty="0"/>
              <a:t>Trifoliate Orange (flower): James H. Miller, USDA Forest Service, Bugwood.org</a:t>
            </a:r>
          </a:p>
          <a:p>
            <a:pPr defTabSz="475451">
              <a:defRPr/>
            </a:pPr>
            <a:r>
              <a:rPr lang="en-US" dirty="0"/>
              <a:t>Trifoliate Orange (fruits): James Johnson, Georgia Forestry Commission, Bugwood.org</a:t>
            </a:r>
          </a:p>
        </p:txBody>
      </p:sp>
      <p:sp>
        <p:nvSpPr>
          <p:cNvPr id="4" name="Slide Number Placeholder 3"/>
          <p:cNvSpPr>
            <a:spLocks noGrp="1"/>
          </p:cNvSpPr>
          <p:nvPr>
            <p:ph type="sldNum" sz="quarter" idx="10"/>
          </p:nvPr>
        </p:nvSpPr>
        <p:spPr/>
        <p:txBody>
          <a:bodyPr/>
          <a:lstStyle/>
          <a:p>
            <a:fld id="{21D0D7F5-E8C8-5E4B-9195-D6A3FAACD294}" type="slidenum">
              <a:rPr lang="en-US" smtClean="0"/>
              <a:t>26</a:t>
            </a:fld>
            <a:endParaRPr lang="en-US" dirty="0"/>
          </a:p>
        </p:txBody>
      </p:sp>
    </p:spTree>
    <p:extLst>
      <p:ext uri="{BB962C8B-B14F-4D97-AF65-F5344CB8AC3E}">
        <p14:creationId xmlns:p14="http://schemas.microsoft.com/office/powerpoint/2010/main" val="94508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b="1" dirty="0"/>
              <a:t>This is the SAME Ecoregion Animation posted before the Plant ID slides</a:t>
            </a:r>
          </a:p>
        </p:txBody>
      </p:sp>
      <p:sp>
        <p:nvSpPr>
          <p:cNvPr id="4" name="Slide Number Placeholder 3"/>
          <p:cNvSpPr>
            <a:spLocks noGrp="1"/>
          </p:cNvSpPr>
          <p:nvPr>
            <p:ph type="sldNum" sz="quarter" idx="10"/>
          </p:nvPr>
        </p:nvSpPr>
        <p:spPr/>
        <p:txBody>
          <a:bodyPr/>
          <a:lstStyle/>
          <a:p>
            <a:fld id="{21D0D7F5-E8C8-5E4B-9195-D6A3FAACD294}" type="slidenum">
              <a:rPr lang="en-US" smtClean="0"/>
              <a:t>27</a:t>
            </a:fld>
            <a:endParaRPr lang="en-US"/>
          </a:p>
        </p:txBody>
      </p:sp>
    </p:spTree>
    <p:extLst>
      <p:ext uri="{BB962C8B-B14F-4D97-AF65-F5344CB8AC3E}">
        <p14:creationId xmlns:p14="http://schemas.microsoft.com/office/powerpoint/2010/main" val="1657273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Next we’ll discuss how YOU can help prevent the spread of invasives.</a:t>
            </a:r>
          </a:p>
        </p:txBody>
      </p:sp>
      <p:sp>
        <p:nvSpPr>
          <p:cNvPr id="4" name="Slide Number Placeholder 3"/>
          <p:cNvSpPr>
            <a:spLocks noGrp="1"/>
          </p:cNvSpPr>
          <p:nvPr>
            <p:ph type="sldNum" sz="quarter" idx="10"/>
          </p:nvPr>
        </p:nvSpPr>
        <p:spPr/>
        <p:txBody>
          <a:bodyPr/>
          <a:lstStyle/>
          <a:p>
            <a:fld id="{21D0D7F5-E8C8-5E4B-9195-D6A3FAACD294}" type="slidenum">
              <a:rPr lang="en-US" smtClean="0"/>
              <a:t>28</a:t>
            </a:fld>
            <a:endParaRPr lang="en-US"/>
          </a:p>
        </p:txBody>
      </p:sp>
    </p:spTree>
    <p:extLst>
      <p:ext uri="{BB962C8B-B14F-4D97-AF65-F5344CB8AC3E}">
        <p14:creationId xmlns:p14="http://schemas.microsoft.com/office/powerpoint/2010/main" val="129258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3</a:t>
            </a:fld>
            <a:endParaRPr lang="en-US" dirty="0"/>
          </a:p>
        </p:txBody>
      </p:sp>
    </p:spTree>
    <p:extLst>
      <p:ext uri="{BB962C8B-B14F-4D97-AF65-F5344CB8AC3E}">
        <p14:creationId xmlns:p14="http://schemas.microsoft.com/office/powerpoint/2010/main" val="311929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Emphasize</a:t>
            </a:r>
          </a:p>
          <a:p>
            <a:pPr marL="237369" indent="-237369">
              <a:buAutoNum type="alphaLcParenR"/>
            </a:pPr>
            <a:r>
              <a:rPr lang="en-US" baseline="0" dirty="0"/>
              <a:t>Follow instructions</a:t>
            </a:r>
          </a:p>
          <a:p>
            <a:pPr marL="237369" indent="-237369">
              <a:buAutoNum type="alphaLcParenR"/>
            </a:pPr>
            <a:r>
              <a:rPr lang="en-US" dirty="0"/>
              <a:t>Wear protective gear</a:t>
            </a:r>
          </a:p>
          <a:p>
            <a:pPr marL="237369" indent="-237369">
              <a:buAutoNum type="alphaLcParenR"/>
            </a:pPr>
            <a:r>
              <a:rPr lang="en-US" dirty="0"/>
              <a:t>Hire professional when appropriate</a:t>
            </a:r>
          </a:p>
          <a:p>
            <a:pPr marL="237369" indent="-237369">
              <a:buAutoNum type="alphaLcParenR"/>
            </a:pPr>
            <a:r>
              <a:rPr lang="en-US" dirty="0"/>
              <a:t>Monitoring</a:t>
            </a:r>
            <a:r>
              <a:rPr lang="en-US" baseline="0" dirty="0"/>
              <a:t> is really important</a:t>
            </a:r>
            <a:endParaRPr lang="en-US" dirty="0"/>
          </a:p>
        </p:txBody>
      </p:sp>
      <p:sp>
        <p:nvSpPr>
          <p:cNvPr id="4" name="Slide Number Placeholder 3"/>
          <p:cNvSpPr>
            <a:spLocks noGrp="1"/>
          </p:cNvSpPr>
          <p:nvPr>
            <p:ph type="sldNum" sz="quarter" idx="10"/>
          </p:nvPr>
        </p:nvSpPr>
        <p:spPr/>
        <p:txBody>
          <a:bodyPr/>
          <a:lstStyle/>
          <a:p>
            <a:fld id="{275E540D-554D-428A-BFEB-9181F030962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9471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0D7F5-E8C8-5E4B-9195-D6A3FAACD294}" type="slidenum">
              <a:rPr lang="en-US" smtClean="0"/>
              <a:t>10</a:t>
            </a:fld>
            <a:endParaRPr lang="en-US"/>
          </a:p>
        </p:txBody>
      </p:sp>
    </p:spTree>
    <p:extLst>
      <p:ext uri="{BB962C8B-B14F-4D97-AF65-F5344CB8AC3E}">
        <p14:creationId xmlns:p14="http://schemas.microsoft.com/office/powerpoint/2010/main" val="1716352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b="1" u="sng" dirty="0"/>
              <a:t>TEACHERS PLEASE NOTE: </a:t>
            </a:r>
          </a:p>
          <a:p>
            <a:pPr defTabSz="475451">
              <a:defRPr/>
            </a:pPr>
            <a:r>
              <a:rPr lang="en-US" b="1" dirty="0"/>
              <a:t>You can have students use this animation in lieu of going through every plant species listed in the next slides.</a:t>
            </a:r>
          </a:p>
          <a:p>
            <a:pPr defTabSz="475451">
              <a:defRPr/>
            </a:pPr>
            <a:r>
              <a:rPr lang="en-US" b="0" u="sng" dirty="0"/>
              <a:t>Also, this Ecoregion Review is used again at the end of this lesson</a:t>
            </a:r>
          </a:p>
        </p:txBody>
      </p:sp>
      <p:sp>
        <p:nvSpPr>
          <p:cNvPr id="4" name="Slide Number Placeholder 3"/>
          <p:cNvSpPr>
            <a:spLocks noGrp="1"/>
          </p:cNvSpPr>
          <p:nvPr>
            <p:ph type="sldNum" sz="quarter" idx="10"/>
          </p:nvPr>
        </p:nvSpPr>
        <p:spPr/>
        <p:txBody>
          <a:bodyPr/>
          <a:lstStyle/>
          <a:p>
            <a:fld id="{21D0D7F5-E8C8-5E4B-9195-D6A3FAACD294}" type="slidenum">
              <a:rPr lang="en-US" smtClean="0"/>
              <a:t>11</a:t>
            </a:fld>
            <a:endParaRPr lang="en-US" dirty="0"/>
          </a:p>
        </p:txBody>
      </p:sp>
    </p:spTree>
    <p:extLst>
      <p:ext uri="{BB962C8B-B14F-4D97-AF65-F5344CB8AC3E}">
        <p14:creationId xmlns:p14="http://schemas.microsoft.com/office/powerpoint/2010/main" val="2312515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lvl="0"/>
            <a:r>
              <a:rPr lang="en-US" b="1" dirty="0"/>
              <a:t>PHOTO CREDITS:</a:t>
            </a:r>
          </a:p>
          <a:p>
            <a:pPr lvl="0"/>
            <a:r>
              <a:rPr lang="en-US" b="0" dirty="0"/>
              <a:t>Air Potato: Karen Brown, University of Florida, Bugwood.org</a:t>
            </a:r>
          </a:p>
          <a:p>
            <a:pPr lvl="0"/>
            <a:r>
              <a:rPr lang="en-US" b="0" dirty="0"/>
              <a:t>Air Potato (leaves):Forest and Kim Starr, Starr Environmental, Bugwood.org</a:t>
            </a:r>
          </a:p>
          <a:p>
            <a:pPr lvl="0"/>
            <a:r>
              <a:rPr lang="en-US" b="0" dirty="0"/>
              <a:t>Air potato (smother): FL Division of Plant Industry , FL Dept of Ag and Consumer Services, Bugwood.org</a:t>
            </a:r>
          </a:p>
          <a:p>
            <a:pPr lvl="0"/>
            <a:r>
              <a:rPr lang="en-US" b="0" dirty="0"/>
              <a:t>Air Potato Leaf Beetle: The Woodlands Township Invasive Species Program.</a:t>
            </a:r>
          </a:p>
          <a:p>
            <a:pPr lvl="0"/>
            <a:endParaRPr lang="en-US" b="1" dirty="0"/>
          </a:p>
          <a:p>
            <a:pPr lvl="0"/>
            <a:r>
              <a:rPr lang="en-US" b="1" dirty="0"/>
              <a:t>FACT SHEETS to share:</a:t>
            </a:r>
          </a:p>
          <a:p>
            <a:pPr lvl="0"/>
            <a:r>
              <a:rPr lang="en-US" b="1" dirty="0"/>
              <a:t>	Air Potato: </a:t>
            </a:r>
            <a:r>
              <a:rPr lang="en-US" b="0" dirty="0"/>
              <a:t>https://edis.ifas.ufl.edu/pdf/AG/AG112/AG112-D4b9tm91f2.pdf </a:t>
            </a:r>
            <a:r>
              <a:rPr lang="en-US" b="1" dirty="0"/>
              <a:t>AND</a:t>
            </a:r>
            <a:r>
              <a:rPr lang="en-US" b="0" dirty="0"/>
              <a:t> 	https://edis.ifas.ufl.edu/pdf/IN/IN972/IN972-	Djjek8iju0.pdf (2</a:t>
            </a:r>
            <a:r>
              <a:rPr lang="en-US" b="0" baseline="30000" dirty="0"/>
              <a:t>nd</a:t>
            </a:r>
            <a:r>
              <a:rPr lang="en-US" b="0" dirty="0"/>
              <a:t> is about biocontrol Air Potato Leaf Beetle)</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12</a:t>
            </a:fld>
            <a:endParaRPr lang="en-US" dirty="0"/>
          </a:p>
        </p:txBody>
      </p:sp>
    </p:spTree>
    <p:extLst>
      <p:ext uri="{BB962C8B-B14F-4D97-AF65-F5344CB8AC3E}">
        <p14:creationId xmlns:p14="http://schemas.microsoft.com/office/powerpoint/2010/main" val="10260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PHOTO CREDITS: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err="1"/>
              <a:t>Bastardcabbage</a:t>
            </a:r>
            <a:r>
              <a:rPr lang="en-US" b="0" dirty="0"/>
              <a:t>: Karan A. Rawlins, University of Georgia, Bugwood.org</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Bastard cabbage (rosette): Citizen Report to Texasinvasives.org</a:t>
            </a:r>
          </a:p>
          <a:p>
            <a:pPr marL="0" marR="0" lvl="0" indent="0" algn="l" defTabSz="475451" rtl="0" eaLnBrk="1" fontAlgn="auto" latinLnBrk="0" hangingPunct="1">
              <a:lnSpc>
                <a:spcPct val="100000"/>
              </a:lnSpc>
              <a:spcBef>
                <a:spcPts val="0"/>
              </a:spcBef>
              <a:spcAft>
                <a:spcPts val="0"/>
              </a:spcAft>
              <a:buClrTx/>
              <a:buSzTx/>
              <a:buFontTx/>
              <a:buNone/>
              <a:tabLst/>
              <a:defRPr/>
            </a:pPr>
            <a:r>
              <a:rPr lang="it-IT" b="0" dirty="0"/>
              <a:t>Bastardcabbage (flower): Emma Silviana Mauri, Flora Italiae</a:t>
            </a:r>
            <a:endParaRPr lang="en-US" b="0"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Bastard cabbage (seeds): freenatureimages.eu</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FACT SHEETS TO SHARE:</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	Bastard Cabbage: </a:t>
            </a:r>
            <a:r>
              <a:rPr lang="en-US" b="0" dirty="0"/>
              <a:t>https://www.invasive.org/alien/fact/pdf/raru1.pdf</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13</a:t>
            </a:fld>
            <a:endParaRPr lang="en-US" dirty="0"/>
          </a:p>
        </p:txBody>
      </p:sp>
    </p:spTree>
    <p:extLst>
      <p:ext uri="{BB962C8B-B14F-4D97-AF65-F5344CB8AC3E}">
        <p14:creationId xmlns:p14="http://schemas.microsoft.com/office/powerpoint/2010/main" val="418982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lvl="0"/>
            <a:r>
              <a:rPr lang="en-US" b="1" dirty="0"/>
              <a:t>PHOTO CREDITS:</a:t>
            </a:r>
          </a:p>
          <a:p>
            <a:pPr lvl="0"/>
            <a:r>
              <a:rPr lang="en-US" b="0" dirty="0"/>
              <a:t>Brazilian Peppertree: Stephanie Sanchez, Bugwood.org</a:t>
            </a:r>
          </a:p>
          <a:p>
            <a:pPr lvl="0"/>
            <a:r>
              <a:rPr lang="en-US" b="0" dirty="0"/>
              <a:t>Brazilian Peppertree (flower buds): Shaun Winterton, USDA APHIS </a:t>
            </a:r>
            <a:r>
              <a:rPr lang="en-US" b="0" dirty="0" err="1"/>
              <a:t>PPQ</a:t>
            </a:r>
            <a:r>
              <a:rPr lang="en-US" b="0" dirty="0"/>
              <a:t>, Bugwood.org</a:t>
            </a:r>
          </a:p>
          <a:p>
            <a:pPr lvl="0"/>
            <a:r>
              <a:rPr lang="en-US" b="0" dirty="0"/>
              <a:t>Brazilian Peppertree (berries): Stephanie Sanchez, Bugwood.org</a:t>
            </a:r>
          </a:p>
          <a:p>
            <a:pPr lvl="0"/>
            <a:r>
              <a:rPr lang="en-US" b="0" dirty="0"/>
              <a:t>Brazilian Peppertree (winding trunks): Forest and Kim Starr, Starr Environmental, Bugwood.org</a:t>
            </a:r>
          </a:p>
          <a:p>
            <a:pPr lvl="0"/>
            <a:endParaRPr lang="en-US" b="1" dirty="0"/>
          </a:p>
          <a:p>
            <a:pPr lvl="0"/>
            <a:r>
              <a:rPr lang="en-US" b="1" dirty="0"/>
              <a:t>FACT SHEETS to share:</a:t>
            </a:r>
          </a:p>
          <a:p>
            <a:pPr lvl="0"/>
            <a:r>
              <a:rPr lang="en-US" b="1" dirty="0"/>
              <a:t>	Brazilian Peppertree: </a:t>
            </a:r>
            <a:r>
              <a:rPr lang="en-US" b="0" dirty="0"/>
              <a:t>https://edis.ifas.ufl.edu/pdf%5CAA%5CAA219%5CAA219-D6hqvlge3m.pdf</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14</a:t>
            </a:fld>
            <a:endParaRPr lang="en-US" dirty="0"/>
          </a:p>
        </p:txBody>
      </p:sp>
    </p:spTree>
    <p:extLst>
      <p:ext uri="{BB962C8B-B14F-4D97-AF65-F5344CB8AC3E}">
        <p14:creationId xmlns:p14="http://schemas.microsoft.com/office/powerpoint/2010/main" val="180744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58539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19809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185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5165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590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24946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81700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7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98508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40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E7A403-C413-3A4F-A5B7-89E2D211299E}"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6874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7A403-C413-3A4F-A5B7-89E2D211299E}"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98732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E7A403-C413-3A4F-A5B7-89E2D211299E}"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95500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A403-C413-3A4F-A5B7-89E2D211299E}"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09921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2161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46460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E7A403-C413-3A4F-A5B7-89E2D211299E}" type="datetimeFigureOut">
              <a:rPr lang="en-US" smtClean="0"/>
              <a:t>3/29/2022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1A7BC42-059E-8145-A0E7-19B093456598}" type="slidenum">
              <a:rPr lang="en-US" smtClean="0"/>
              <a:t>‹#›</a:t>
            </a:fld>
            <a:endParaRPr lang="en-US"/>
          </a:p>
        </p:txBody>
      </p:sp>
    </p:spTree>
    <p:extLst>
      <p:ext uri="{BB962C8B-B14F-4D97-AF65-F5344CB8AC3E}">
        <p14:creationId xmlns:p14="http://schemas.microsoft.com/office/powerpoint/2010/main" val="236976816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hyperlink" Target="https://xd.adobe.com/view/cc9689d5-85e8-4f7c-a308-8552e9a33053-99c5/"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2.jpeg"/><Relationship Id="rId12"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21.jpg"/><Relationship Id="rId4" Type="http://schemas.openxmlformats.org/officeDocument/2006/relationships/image" Target="../media/image5.png"/><Relationship Id="rId9"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6.jpg"/><Relationship Id="rId5" Type="http://schemas.openxmlformats.org/officeDocument/2006/relationships/image" Target="../media/image6.png"/><Relationship Id="rId10" Type="http://schemas.openxmlformats.org/officeDocument/2006/relationships/image" Target="../media/image25.jpg"/><Relationship Id="rId4" Type="http://schemas.openxmlformats.org/officeDocument/2006/relationships/image" Target="../media/image5.png"/><Relationship Id="rId9"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0.jpg"/><Relationship Id="rId5" Type="http://schemas.openxmlformats.org/officeDocument/2006/relationships/image" Target="../media/image6.png"/><Relationship Id="rId10" Type="http://schemas.openxmlformats.org/officeDocument/2006/relationships/image" Target="../media/image29.jpg"/><Relationship Id="rId4" Type="http://schemas.openxmlformats.org/officeDocument/2006/relationships/image" Target="../media/image5.png"/><Relationship Id="rId9" Type="http://schemas.openxmlformats.org/officeDocument/2006/relationships/image" Target="../media/image28.jpg"/></Relationships>
</file>

<file path=ppt/slides/_rels/slide1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4.png"/><Relationship Id="rId7" Type="http://schemas.openxmlformats.org/officeDocument/2006/relationships/image" Target="../media/image2.jpeg"/><Relationship Id="rId12"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4.jpg"/><Relationship Id="rId5" Type="http://schemas.openxmlformats.org/officeDocument/2006/relationships/image" Target="../media/image6.png"/><Relationship Id="rId10" Type="http://schemas.openxmlformats.org/officeDocument/2006/relationships/image" Target="../media/image33.jpg"/><Relationship Id="rId4" Type="http://schemas.openxmlformats.org/officeDocument/2006/relationships/image" Target="../media/image5.png"/><Relationship Id="rId9"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9.jpg"/><Relationship Id="rId5" Type="http://schemas.openxmlformats.org/officeDocument/2006/relationships/image" Target="../media/image6.png"/><Relationship Id="rId10" Type="http://schemas.openxmlformats.org/officeDocument/2006/relationships/image" Target="../media/image38.jpg"/><Relationship Id="rId4" Type="http://schemas.openxmlformats.org/officeDocument/2006/relationships/image" Target="../media/image5.png"/><Relationship Id="rId9"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3.jpg"/><Relationship Id="rId5" Type="http://schemas.openxmlformats.org/officeDocument/2006/relationships/image" Target="../media/image6.png"/><Relationship Id="rId10" Type="http://schemas.openxmlformats.org/officeDocument/2006/relationships/image" Target="../media/image42.jpg"/><Relationship Id="rId4" Type="http://schemas.openxmlformats.org/officeDocument/2006/relationships/image" Target="../media/image5.png"/><Relationship Id="rId9" Type="http://schemas.openxmlformats.org/officeDocument/2006/relationships/image" Target="../media/image41.jp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6.jpg"/><Relationship Id="rId4" Type="http://schemas.openxmlformats.org/officeDocument/2006/relationships/image" Target="../media/image5.png"/><Relationship Id="rId9"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hyperlink" Target="http://www.aphis.usda.gov/" TargetMode="External"/><Relationship Id="rId13" Type="http://schemas.openxmlformats.org/officeDocument/2006/relationships/image" Target="../media/image50.jpg"/><Relationship Id="rId3" Type="http://schemas.openxmlformats.org/officeDocument/2006/relationships/image" Target="../media/image4.png"/><Relationship Id="rId7" Type="http://schemas.openxmlformats.org/officeDocument/2006/relationships/image" Target="../media/image2.jpeg"/><Relationship Id="rId12"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8.jp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hyperlink" Target="http://www.texasinvasive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53.jpg"/><Relationship Id="rId4" Type="http://schemas.openxmlformats.org/officeDocument/2006/relationships/image" Target="../media/image5.png"/><Relationship Id="rId9" Type="http://schemas.openxmlformats.org/officeDocument/2006/relationships/image" Target="../media/image52.jpg"/></Relationships>
</file>

<file path=ppt/slides/_rels/slide21.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7.jpg"/><Relationship Id="rId3" Type="http://schemas.openxmlformats.org/officeDocument/2006/relationships/image" Target="../media/image4.png"/><Relationship Id="rId7" Type="http://schemas.openxmlformats.org/officeDocument/2006/relationships/image" Target="../media/image2.jpeg"/><Relationship Id="rId12"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5.png"/><Relationship Id="rId5" Type="http://schemas.openxmlformats.org/officeDocument/2006/relationships/image" Target="../media/image6.png"/><Relationship Id="rId10" Type="http://schemas.openxmlformats.org/officeDocument/2006/relationships/hyperlink" Target="http://www.texasinvasives.org/" TargetMode="External"/><Relationship Id="rId4" Type="http://schemas.openxmlformats.org/officeDocument/2006/relationships/image" Target="../media/image5.png"/><Relationship Id="rId9" Type="http://schemas.openxmlformats.org/officeDocument/2006/relationships/hyperlink" Target="http://www.aphis.usda.gov/"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1.png"/><Relationship Id="rId5" Type="http://schemas.openxmlformats.org/officeDocument/2006/relationships/image" Target="../media/image6.png"/><Relationship Id="rId10" Type="http://schemas.openxmlformats.org/officeDocument/2006/relationships/image" Target="../media/image60.jpg"/><Relationship Id="rId4" Type="http://schemas.openxmlformats.org/officeDocument/2006/relationships/image" Target="../media/image5.png"/><Relationship Id="rId9" Type="http://schemas.openxmlformats.org/officeDocument/2006/relationships/image" Target="../media/image59.jpg"/></Relationships>
</file>

<file path=ppt/slides/_rels/slide2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3.jp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7.jpg"/><Relationship Id="rId5" Type="http://schemas.openxmlformats.org/officeDocument/2006/relationships/image" Target="../media/image6.png"/><Relationship Id="rId10" Type="http://schemas.openxmlformats.org/officeDocument/2006/relationships/image" Target="../media/image66.jpg"/><Relationship Id="rId4" Type="http://schemas.openxmlformats.org/officeDocument/2006/relationships/image" Target="../media/image5.png"/><Relationship Id="rId9" Type="http://schemas.openxmlformats.org/officeDocument/2006/relationships/image" Target="../media/image65.jpg"/></Relationships>
</file>

<file path=ppt/slides/_rels/slide2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71.jpg"/><Relationship Id="rId5" Type="http://schemas.openxmlformats.org/officeDocument/2006/relationships/image" Target="../media/image6.png"/><Relationship Id="rId10" Type="http://schemas.openxmlformats.org/officeDocument/2006/relationships/image" Target="../media/image70.jpeg"/><Relationship Id="rId4" Type="http://schemas.openxmlformats.org/officeDocument/2006/relationships/image" Target="../media/image5.png"/><Relationship Id="rId9" Type="http://schemas.openxmlformats.org/officeDocument/2006/relationships/image" Target="../media/image69.jp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75.jpg"/><Relationship Id="rId5" Type="http://schemas.openxmlformats.org/officeDocument/2006/relationships/image" Target="../media/image6.png"/><Relationship Id="rId10" Type="http://schemas.openxmlformats.org/officeDocument/2006/relationships/image" Target="../media/image74.jpg"/><Relationship Id="rId4" Type="http://schemas.openxmlformats.org/officeDocument/2006/relationships/image" Target="../media/image5.png"/><Relationship Id="rId9" Type="http://schemas.openxmlformats.org/officeDocument/2006/relationships/image" Target="../media/image73.jpg"/></Relationships>
</file>

<file path=ppt/slides/_rels/slide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xd.adobe.com/view/cc9689d5-85e8-4f7c-a308-8552e9a33053-99c5/"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91785" y="1271545"/>
            <a:ext cx="7560430" cy="4090959"/>
          </a:xfrm>
          <a:prstGeom prst="roundRect">
            <a:avLst/>
          </a:prstGeom>
          <a:solidFill>
            <a:srgbClr val="ECF1E7">
              <a:alpha val="85882"/>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3600" b="1" dirty="0">
                <a:solidFill>
                  <a:schemeClr val="tx2">
                    <a:lumMod val="50000"/>
                  </a:schemeClr>
                </a:solidFill>
                <a:latin typeface="Century Gothic" panose="020B0502020202020204" pitchFamily="34" charset="0"/>
              </a:rPr>
              <a:t>Identification and Management of Invasive Plants </a:t>
            </a:r>
            <a:br>
              <a:rPr lang="en-US" sz="3200" b="1" dirty="0">
                <a:solidFill>
                  <a:schemeClr val="accent1">
                    <a:lumMod val="50000"/>
                  </a:schemeClr>
                </a:solidFill>
                <a:latin typeface="Century Gothic" panose="020B0502020202020204" pitchFamily="34" charset="0"/>
              </a:rPr>
            </a:br>
            <a:endParaRPr lang="en-US" sz="4000" b="1" i="1" dirty="0">
              <a:solidFill>
                <a:prstClr val="black"/>
              </a:solidFill>
              <a:latin typeface="Candara" panose="020E0502030303020204" pitchFamily="34" charset="0"/>
              <a:cs typeface="WC ROUGHTRAD Bta"/>
            </a:endParaRPr>
          </a:p>
          <a:p>
            <a:pPr algn="ctr"/>
            <a:r>
              <a:rPr lang="en-US" sz="2400" b="1" dirty="0">
                <a:solidFill>
                  <a:schemeClr val="tx2">
                    <a:lumMod val="50000"/>
                  </a:schemeClr>
                </a:solidFill>
                <a:latin typeface="Candara" panose="020E0502030303020204" pitchFamily="34" charset="0"/>
              </a:rPr>
              <a:t>USDA-APHIS </a:t>
            </a:r>
          </a:p>
          <a:p>
            <a:pPr algn="ctr"/>
            <a:r>
              <a:rPr lang="en-US" sz="2400" b="1" dirty="0">
                <a:solidFill>
                  <a:schemeClr val="tx2">
                    <a:lumMod val="50000"/>
                  </a:schemeClr>
                </a:solidFill>
                <a:latin typeface="Candara" panose="020E0502030303020204" pitchFamily="34" charset="0"/>
              </a:rPr>
              <a:t>Texas Invasive Species Institute (TISI)</a:t>
            </a:r>
          </a:p>
          <a:p>
            <a:pPr algn="ctr"/>
            <a:r>
              <a:rPr lang="en-US" sz="2400" b="1" dirty="0">
                <a:solidFill>
                  <a:schemeClr val="tx2">
                    <a:lumMod val="50000"/>
                  </a:schemeClr>
                </a:solidFill>
                <a:latin typeface="Candara" panose="020E0502030303020204" pitchFamily="34" charset="0"/>
              </a:rPr>
              <a:t>SHSU Agriculture Sciences</a:t>
            </a:r>
          </a:p>
          <a:p>
            <a:pPr algn="ctr"/>
            <a:r>
              <a:rPr lang="en-US" sz="2400" b="1" dirty="0">
                <a:solidFill>
                  <a:schemeClr val="tx2">
                    <a:lumMod val="50000"/>
                  </a:schemeClr>
                </a:solidFill>
                <a:latin typeface="Candara" panose="020E0502030303020204" pitchFamily="34" charset="0"/>
              </a:rPr>
              <a:t>SHSU Engineering Technology</a:t>
            </a:r>
            <a:endParaRPr lang="en-US" b="1" dirty="0">
              <a:solidFill>
                <a:schemeClr val="tx2">
                  <a:lumMod val="50000"/>
                </a:schemeClr>
              </a:solidFill>
              <a:latin typeface="Candara" panose="020E0502030303020204" pitchFamily="34" charset="0"/>
            </a:endParaRPr>
          </a:p>
        </p:txBody>
      </p:sp>
      <p:pic>
        <p:nvPicPr>
          <p:cNvPr id="8" name="Picture 7"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785" y="-48128"/>
            <a:ext cx="4521348" cy="613611"/>
          </a:xfrm>
          <a:prstGeom prst="rect">
            <a:avLst/>
          </a:prstGeom>
        </p:spPr>
      </p:pic>
      <p:pic>
        <p:nvPicPr>
          <p:cNvPr id="9" name="Picture 8">
            <a:extLst>
              <a:ext uri="{FF2B5EF4-FFF2-40B4-BE49-F238E27FC236}">
                <a16:creationId xmlns:a16="http://schemas.microsoft.com/office/drawing/2014/main" id="{E1590D70-7FC3-4EE8-B141-3F32A3D51C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6" name="Picture 5">
            <a:extLst>
              <a:ext uri="{FF2B5EF4-FFF2-40B4-BE49-F238E27FC236}">
                <a16:creationId xmlns:a16="http://schemas.microsoft.com/office/drawing/2014/main" id="{E2078F01-73A4-4E6E-BB56-68FB320DFF36}"/>
              </a:ext>
            </a:extLst>
          </p:cNvPr>
          <p:cNvPicPr>
            <a:picLocks noChangeAspect="1"/>
          </p:cNvPicPr>
          <p:nvPr/>
        </p:nvPicPr>
        <p:blipFill rotWithShape="1">
          <a:blip r:embed="rId5"/>
          <a:srcRect l="4889" t="78762" r="7000" b="8095"/>
          <a:stretch/>
        </p:blipFill>
        <p:spPr>
          <a:xfrm>
            <a:off x="0" y="6050105"/>
            <a:ext cx="9144000" cy="810714"/>
          </a:xfrm>
          <a:prstGeom prst="rect">
            <a:avLst/>
          </a:prstGeom>
        </p:spPr>
      </p:pic>
    </p:spTree>
    <p:extLst>
      <p:ext uri="{BB962C8B-B14F-4D97-AF65-F5344CB8AC3E}">
        <p14:creationId xmlns:p14="http://schemas.microsoft.com/office/powerpoint/2010/main" val="303920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E75A144-8663-4BB8-B794-18395BBF00A7}"/>
              </a:ext>
            </a:extLst>
          </p:cNvPr>
          <p:cNvGrpSpPr/>
          <p:nvPr/>
        </p:nvGrpSpPr>
        <p:grpSpPr>
          <a:xfrm>
            <a:off x="-35170" y="1946031"/>
            <a:ext cx="9237785" cy="4924746"/>
            <a:chOff x="0" y="1486797"/>
            <a:chExt cx="9144000" cy="4404988"/>
          </a:xfrm>
        </p:grpSpPr>
        <p:pic>
          <p:nvPicPr>
            <p:cNvPr id="10" name="Picture 9" descr="middle.png">
              <a:extLst>
                <a:ext uri="{FF2B5EF4-FFF2-40B4-BE49-F238E27FC236}">
                  <a16:creationId xmlns:a16="http://schemas.microsoft.com/office/drawing/2014/main" id="{A8D355A9-EE5C-400A-8EEF-7E340C0208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1" name="Picture 10" descr="main_bottom.png">
              <a:extLst>
                <a:ext uri="{FF2B5EF4-FFF2-40B4-BE49-F238E27FC236}">
                  <a16:creationId xmlns:a16="http://schemas.microsoft.com/office/drawing/2014/main" id="{28905DF6-B02F-4E78-BBBB-8A56E275AD0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2" name="Picture 11" descr="main_top.png">
              <a:extLst>
                <a:ext uri="{FF2B5EF4-FFF2-40B4-BE49-F238E27FC236}">
                  <a16:creationId xmlns:a16="http://schemas.microsoft.com/office/drawing/2014/main" id="{C5B0F00D-2321-4EB4-8673-EE1350B99F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5" name="Content Placeholder 4"/>
          <p:cNvSpPr>
            <a:spLocks noGrp="1"/>
          </p:cNvSpPr>
          <p:nvPr>
            <p:ph idx="1"/>
          </p:nvPr>
        </p:nvSpPr>
        <p:spPr>
          <a:xfrm>
            <a:off x="223156" y="2183728"/>
            <a:ext cx="7678198" cy="1841111"/>
          </a:xfrm>
        </p:spPr>
        <p:txBody>
          <a:bodyPr/>
          <a:lstStyle/>
          <a:p>
            <a:pPr marL="0" indent="0">
              <a:buNone/>
            </a:pPr>
            <a:r>
              <a:rPr lang="en-US" sz="2400" b="1" dirty="0">
                <a:solidFill>
                  <a:schemeClr val="tx2">
                    <a:lumMod val="50000"/>
                  </a:schemeClr>
                </a:solidFill>
              </a:rPr>
              <a:t>The Rehabilitation Phase</a:t>
            </a:r>
          </a:p>
          <a:p>
            <a:r>
              <a:rPr lang="en-US" sz="2000" b="1" dirty="0">
                <a:solidFill>
                  <a:schemeClr val="tx2">
                    <a:lumMod val="50000"/>
                  </a:schemeClr>
                </a:solidFill>
              </a:rPr>
              <a:t>You can’t just cut down invasive plants! They will regrow!</a:t>
            </a:r>
          </a:p>
          <a:p>
            <a:pPr lvl="1"/>
            <a:r>
              <a:rPr lang="en-US" sz="1800" b="1" dirty="0">
                <a:solidFill>
                  <a:schemeClr val="tx2">
                    <a:lumMod val="50000"/>
                  </a:schemeClr>
                </a:solidFill>
              </a:rPr>
              <a:t>Replanting and reseeding native species is vital to keep down re-sprouting invasives.</a:t>
            </a:r>
          </a:p>
          <a:p>
            <a:pPr lvl="1"/>
            <a:endParaRPr lang="en-US" dirty="0">
              <a:solidFill>
                <a:schemeClr val="tx2">
                  <a:lumMod val="50000"/>
                </a:schemeClr>
              </a:solidFill>
            </a:endParaRPr>
          </a:p>
        </p:txBody>
      </p:sp>
      <p:sp>
        <p:nvSpPr>
          <p:cNvPr id="8" name="Title 1">
            <a:extLst>
              <a:ext uri="{FF2B5EF4-FFF2-40B4-BE49-F238E27FC236}">
                <a16:creationId xmlns:a16="http://schemas.microsoft.com/office/drawing/2014/main" id="{D804584A-4EA1-46DC-807E-E72BFD025BA6}"/>
              </a:ext>
            </a:extLst>
          </p:cNvPr>
          <p:cNvSpPr>
            <a:spLocks noGrp="1"/>
          </p:cNvSpPr>
          <p:nvPr>
            <p:ph type="title"/>
          </p:nvPr>
        </p:nvSpPr>
        <p:spPr>
          <a:xfrm>
            <a:off x="1207477" y="258729"/>
            <a:ext cx="6881446" cy="866687"/>
          </a:xfrm>
          <a:prstGeom prst="roundRect">
            <a:avLst/>
          </a:prstGeom>
          <a:solidFill>
            <a:srgbClr val="ECF1E7">
              <a:alpha val="83922"/>
            </a:srgbClr>
          </a:solidFill>
          <a:ln>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a:normAutofit/>
          </a:bodyPr>
          <a:lstStyle/>
          <a:p>
            <a:r>
              <a:rPr lang="en-US" sz="4000" b="1" dirty="0">
                <a:latin typeface="Century Gothic" panose="020B0502020202020204" pitchFamily="34" charset="0"/>
              </a:rPr>
              <a:t>The most important step…</a:t>
            </a:r>
          </a:p>
        </p:txBody>
      </p:sp>
      <p:pic>
        <p:nvPicPr>
          <p:cNvPr id="3" name="Picture 2" descr="American Beauty Berry: Allen Bridgman, South Carolina Department of Natural Resources, Bugwood.org ">
            <a:extLst>
              <a:ext uri="{FF2B5EF4-FFF2-40B4-BE49-F238E27FC236}">
                <a16:creationId xmlns:a16="http://schemas.microsoft.com/office/drawing/2014/main" id="{5DBD687A-BB67-41B5-8DF5-E5E874ADF9A4}"/>
              </a:ext>
            </a:extLst>
          </p:cNvPr>
          <p:cNvPicPr>
            <a:picLocks noChangeAspect="1"/>
          </p:cNvPicPr>
          <p:nvPr/>
        </p:nvPicPr>
        <p:blipFill rotWithShape="1">
          <a:blip r:embed="rId6"/>
          <a:srcRect t="11966"/>
          <a:stretch/>
        </p:blipFill>
        <p:spPr>
          <a:xfrm>
            <a:off x="214730" y="4118961"/>
            <a:ext cx="1904886" cy="2235935"/>
          </a:xfrm>
          <a:prstGeom prst="rect">
            <a:avLst/>
          </a:prstGeom>
          <a:ln>
            <a:solidFill>
              <a:schemeClr val="tx1"/>
            </a:solidFill>
          </a:ln>
        </p:spPr>
      </p:pic>
      <p:pic>
        <p:nvPicPr>
          <p:cNvPr id="13" name="Picture 12" descr="Native Seaoats: Robert L. Anderson, USDA Forest Service, Bugwood.org ">
            <a:extLst>
              <a:ext uri="{FF2B5EF4-FFF2-40B4-BE49-F238E27FC236}">
                <a16:creationId xmlns:a16="http://schemas.microsoft.com/office/drawing/2014/main" id="{A4686A99-CB47-4E96-B0AF-1D761A3F8858}"/>
              </a:ext>
            </a:extLst>
          </p:cNvPr>
          <p:cNvPicPr>
            <a:picLocks noChangeAspect="1"/>
          </p:cNvPicPr>
          <p:nvPr/>
        </p:nvPicPr>
        <p:blipFill>
          <a:blip r:embed="rId7"/>
          <a:stretch>
            <a:fillRect/>
          </a:stretch>
        </p:blipFill>
        <p:spPr>
          <a:xfrm>
            <a:off x="2336275" y="4118961"/>
            <a:ext cx="3407684" cy="2271789"/>
          </a:xfrm>
          <a:prstGeom prst="rect">
            <a:avLst/>
          </a:prstGeom>
          <a:ln>
            <a:solidFill>
              <a:schemeClr val="tx1"/>
            </a:solidFill>
          </a:ln>
        </p:spPr>
      </p:pic>
      <p:pic>
        <p:nvPicPr>
          <p:cNvPr id="15" name="Picture 14" descr="Redbud (flowers): Margaret Pooler, Bugwood.org ">
            <a:extLst>
              <a:ext uri="{FF2B5EF4-FFF2-40B4-BE49-F238E27FC236}">
                <a16:creationId xmlns:a16="http://schemas.microsoft.com/office/drawing/2014/main" id="{8DEF29FD-FD48-48D8-8D79-A2E88B02300F}"/>
              </a:ext>
            </a:extLst>
          </p:cNvPr>
          <p:cNvPicPr>
            <a:picLocks noChangeAspect="1"/>
          </p:cNvPicPr>
          <p:nvPr/>
        </p:nvPicPr>
        <p:blipFill rotWithShape="1">
          <a:blip r:embed="rId8"/>
          <a:srcRect l="14423"/>
          <a:stretch/>
        </p:blipFill>
        <p:spPr>
          <a:xfrm>
            <a:off x="5960618" y="4122281"/>
            <a:ext cx="2965588" cy="2265148"/>
          </a:xfrm>
          <a:prstGeom prst="rect">
            <a:avLst/>
          </a:prstGeom>
          <a:ln>
            <a:solidFill>
              <a:schemeClr val="tx1"/>
            </a:solidFill>
          </a:ln>
        </p:spPr>
      </p:pic>
      <p:sp>
        <p:nvSpPr>
          <p:cNvPr id="16" name="TextBox 15">
            <a:extLst>
              <a:ext uri="{FF2B5EF4-FFF2-40B4-BE49-F238E27FC236}">
                <a16:creationId xmlns:a16="http://schemas.microsoft.com/office/drawing/2014/main" id="{04618BEA-5FE5-4B24-83B5-94DE53EF551E}"/>
              </a:ext>
            </a:extLst>
          </p:cNvPr>
          <p:cNvSpPr txBox="1"/>
          <p:nvPr/>
        </p:nvSpPr>
        <p:spPr>
          <a:xfrm>
            <a:off x="223156" y="6474052"/>
            <a:ext cx="1804936" cy="184666"/>
          </a:xfrm>
          <a:prstGeom prst="rect">
            <a:avLst/>
          </a:prstGeom>
          <a:solidFill>
            <a:srgbClr val="BFBFBF">
              <a:alpha val="70980"/>
            </a:srgbClr>
          </a:solidFill>
        </p:spPr>
        <p:txBody>
          <a:bodyPr wrap="square" lIns="0" tIns="0" rIns="0" bIns="0" rtlCol="0">
            <a:spAutoFit/>
          </a:bodyPr>
          <a:lstStyle/>
          <a:p>
            <a:pPr algn="ctr"/>
            <a:r>
              <a:rPr lang="en-US" sz="1200" b="1" dirty="0"/>
              <a:t>American Beauty Berry</a:t>
            </a:r>
          </a:p>
        </p:txBody>
      </p:sp>
      <p:sp>
        <p:nvSpPr>
          <p:cNvPr id="17" name="TextBox 16">
            <a:extLst>
              <a:ext uri="{FF2B5EF4-FFF2-40B4-BE49-F238E27FC236}">
                <a16:creationId xmlns:a16="http://schemas.microsoft.com/office/drawing/2014/main" id="{C96108BF-EEEE-4B25-B73E-D12693E3A2ED}"/>
              </a:ext>
            </a:extLst>
          </p:cNvPr>
          <p:cNvSpPr txBox="1"/>
          <p:nvPr/>
        </p:nvSpPr>
        <p:spPr>
          <a:xfrm>
            <a:off x="3449724" y="6478666"/>
            <a:ext cx="1225061" cy="184666"/>
          </a:xfrm>
          <a:prstGeom prst="rect">
            <a:avLst/>
          </a:prstGeom>
          <a:solidFill>
            <a:srgbClr val="BFBFBF">
              <a:alpha val="70980"/>
            </a:srgbClr>
          </a:solidFill>
        </p:spPr>
        <p:txBody>
          <a:bodyPr wrap="square" lIns="0" tIns="0" rIns="0" bIns="0" rtlCol="0">
            <a:spAutoFit/>
          </a:bodyPr>
          <a:lstStyle/>
          <a:p>
            <a:pPr algn="ctr"/>
            <a:r>
              <a:rPr lang="en-US" sz="1200" b="1" dirty="0"/>
              <a:t>Native </a:t>
            </a:r>
            <a:r>
              <a:rPr lang="en-US" sz="1200" b="1" dirty="0" err="1"/>
              <a:t>Seaoats</a:t>
            </a:r>
            <a:endParaRPr lang="en-US" sz="1200" b="1" dirty="0"/>
          </a:p>
        </p:txBody>
      </p:sp>
      <p:sp>
        <p:nvSpPr>
          <p:cNvPr id="18" name="TextBox 17">
            <a:extLst>
              <a:ext uri="{FF2B5EF4-FFF2-40B4-BE49-F238E27FC236}">
                <a16:creationId xmlns:a16="http://schemas.microsoft.com/office/drawing/2014/main" id="{8A6B2379-F59E-47F1-8785-655D8C1CFCC1}"/>
              </a:ext>
            </a:extLst>
          </p:cNvPr>
          <p:cNvSpPr txBox="1"/>
          <p:nvPr/>
        </p:nvSpPr>
        <p:spPr>
          <a:xfrm>
            <a:off x="6863862" y="6454801"/>
            <a:ext cx="1225061" cy="184666"/>
          </a:xfrm>
          <a:prstGeom prst="rect">
            <a:avLst/>
          </a:prstGeom>
          <a:solidFill>
            <a:srgbClr val="BFBFBF">
              <a:alpha val="70980"/>
            </a:srgbClr>
          </a:solidFill>
        </p:spPr>
        <p:txBody>
          <a:bodyPr wrap="square" lIns="0" tIns="0" rIns="0" bIns="0" rtlCol="0">
            <a:spAutoFit/>
          </a:bodyPr>
          <a:lstStyle/>
          <a:p>
            <a:pPr algn="ctr"/>
            <a:r>
              <a:rPr lang="en-US" sz="1200" b="1" dirty="0"/>
              <a:t>Eastern Redbud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08969" y="636324"/>
            <a:ext cx="5357111" cy="697843"/>
          </a:xfrm>
        </p:spPr>
        <p:txBody>
          <a:bodyPr>
            <a:normAutofit/>
          </a:bodyPr>
          <a:lstStyle/>
          <a:p>
            <a:r>
              <a:rPr lang="en-US" b="1" dirty="0">
                <a:solidFill>
                  <a:schemeClr val="tx2">
                    <a:lumMod val="75000"/>
                  </a:schemeClr>
                </a:solidFill>
                <a:latin typeface="Century Gothic" panose="020B0502020202020204" pitchFamily="34" charset="0"/>
                <a:cs typeface="WC ROUGHTRAD Bta"/>
              </a:rPr>
              <a:t>Ecoregions Review</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5" name="Content Placeholder 4">
            <a:extLst>
              <a:ext uri="{FF2B5EF4-FFF2-40B4-BE49-F238E27FC236}">
                <a16:creationId xmlns:a16="http://schemas.microsoft.com/office/drawing/2014/main" id="{FD740402-66A2-4D4A-A155-F7FCDF97DD83}"/>
              </a:ext>
            </a:extLst>
          </p:cNvPr>
          <p:cNvPicPr>
            <a:picLocks noGrp="1" noChangeAspect="1"/>
          </p:cNvPicPr>
          <p:nvPr>
            <p:ph idx="1"/>
          </p:nvPr>
        </p:nvPicPr>
        <p:blipFill>
          <a:blip r:embed="rId8"/>
          <a:stretch>
            <a:fillRect/>
          </a:stretch>
        </p:blipFill>
        <p:spPr>
          <a:xfrm>
            <a:off x="4572000" y="1950683"/>
            <a:ext cx="4259832" cy="3322829"/>
          </a:xfrm>
          <a:prstGeom prst="rect">
            <a:avLst/>
          </a:prstGeom>
        </p:spPr>
      </p:pic>
      <p:sp>
        <p:nvSpPr>
          <p:cNvPr id="18" name="Content Placeholder 2">
            <a:extLst>
              <a:ext uri="{FF2B5EF4-FFF2-40B4-BE49-F238E27FC236}">
                <a16:creationId xmlns:a16="http://schemas.microsoft.com/office/drawing/2014/main" id="{62139D99-6430-4DE4-BC26-C11BD623BCE8}"/>
              </a:ext>
            </a:extLst>
          </p:cNvPr>
          <p:cNvSpPr txBox="1">
            <a:spLocks/>
          </p:cNvSpPr>
          <p:nvPr/>
        </p:nvSpPr>
        <p:spPr>
          <a:xfrm>
            <a:off x="108969" y="1885918"/>
            <a:ext cx="4259831" cy="34207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pPr>
            <a:r>
              <a:rPr lang="en-US" sz="2000" b="1" dirty="0">
                <a:solidFill>
                  <a:schemeClr val="accent5">
                    <a:lumMod val="50000"/>
                  </a:schemeClr>
                </a:solidFill>
                <a:hlinkClick r:id="rId9">
                  <a:extLst>
                    <a:ext uri="{A12FA001-AC4F-418D-AE19-62706E023703}">
                      <ahyp:hlinkClr xmlns:ahyp="http://schemas.microsoft.com/office/drawing/2018/hyperlinkcolor" val="tx"/>
                    </a:ext>
                  </a:extLst>
                </a:hlinkClick>
              </a:rPr>
              <a:t>Students can use the Ecoregion animation to review:</a:t>
            </a:r>
            <a:endParaRPr lang="en-US" sz="2000" b="1" dirty="0">
              <a:solidFill>
                <a:schemeClr val="accent5">
                  <a:lumMod val="50000"/>
                </a:schemeClr>
              </a:solidFill>
            </a:endParaRPr>
          </a:p>
          <a:p>
            <a:pPr lvl="1">
              <a:spcBef>
                <a:spcPts val="600"/>
              </a:spcBef>
            </a:pPr>
            <a:r>
              <a:rPr lang="en-US" sz="1800" dirty="0">
                <a:solidFill>
                  <a:schemeClr val="tx2">
                    <a:lumMod val="75000"/>
                  </a:schemeClr>
                </a:solidFill>
              </a:rPr>
              <a:t>Invasive plants found in each area and identifying characters of the plants. </a:t>
            </a:r>
          </a:p>
          <a:p>
            <a:pPr lvl="1">
              <a:spcBef>
                <a:spcPts val="600"/>
              </a:spcBef>
            </a:pPr>
            <a:r>
              <a:rPr lang="en-US" sz="2000" b="1" dirty="0">
                <a:solidFill>
                  <a:schemeClr val="tx2">
                    <a:lumMod val="75000"/>
                  </a:schemeClr>
                </a:solidFill>
              </a:rPr>
              <a:t>They can also review at:</a:t>
            </a:r>
          </a:p>
          <a:p>
            <a:pPr lvl="2">
              <a:spcBef>
                <a:spcPts val="600"/>
              </a:spcBef>
            </a:pPr>
            <a:r>
              <a:rPr lang="en-US" sz="1800" dirty="0">
                <a:solidFill>
                  <a:schemeClr val="tx2">
                    <a:lumMod val="75000"/>
                  </a:schemeClr>
                </a:solidFill>
              </a:rPr>
              <a:t>Texasinvasives.org</a:t>
            </a:r>
          </a:p>
          <a:p>
            <a:pPr lvl="2">
              <a:spcBef>
                <a:spcPts val="600"/>
              </a:spcBef>
            </a:pPr>
            <a:r>
              <a:rPr lang="en-US" sz="1800" dirty="0">
                <a:solidFill>
                  <a:schemeClr val="tx2">
                    <a:lumMod val="75000"/>
                  </a:schemeClr>
                </a:solidFill>
              </a:rPr>
              <a:t>Tsusinvasives.org</a:t>
            </a:r>
          </a:p>
        </p:txBody>
      </p:sp>
      <p:pic>
        <p:nvPicPr>
          <p:cNvPr id="19" name="Picture 18">
            <a:extLst>
              <a:ext uri="{FF2B5EF4-FFF2-40B4-BE49-F238E27FC236}">
                <a16:creationId xmlns:a16="http://schemas.microsoft.com/office/drawing/2014/main" id="{03B4973B-82EB-4A8D-B70C-F27F5D4E59AF}"/>
              </a:ext>
            </a:extLst>
          </p:cNvPr>
          <p:cNvPicPr>
            <a:picLocks noChangeAspect="1"/>
          </p:cNvPicPr>
          <p:nvPr/>
        </p:nvPicPr>
        <p:blipFill rotWithShape="1">
          <a:blip r:embed="rId10"/>
          <a:srcRect l="4889" t="78762" r="7000" b="8095"/>
          <a:stretch/>
        </p:blipFill>
        <p:spPr>
          <a:xfrm>
            <a:off x="0" y="6050105"/>
            <a:ext cx="9144000" cy="810714"/>
          </a:xfrm>
          <a:prstGeom prst="rect">
            <a:avLst/>
          </a:prstGeom>
        </p:spPr>
      </p:pic>
    </p:spTree>
    <p:extLst>
      <p:ext uri="{BB962C8B-B14F-4D97-AF65-F5344CB8AC3E}">
        <p14:creationId xmlns:p14="http://schemas.microsoft.com/office/powerpoint/2010/main" val="1803869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10520"/>
            <a:ext cx="9144000" cy="4947480"/>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82879" y="513782"/>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Air Potato</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Dioscorea</a:t>
            </a:r>
            <a:r>
              <a:rPr lang="en-US" sz="2700" b="1" i="1" dirty="0">
                <a:solidFill>
                  <a:srgbClr val="0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bulbifera</a:t>
            </a:r>
            <a:endParaRPr lang="en-US" sz="30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3" name="Picture 2" descr="Air Potato: Karen Brown, University of Florida, Bugwood.org">
            <a:extLst>
              <a:ext uri="{FF2B5EF4-FFF2-40B4-BE49-F238E27FC236}">
                <a16:creationId xmlns:a16="http://schemas.microsoft.com/office/drawing/2014/main" id="{DB404511-540E-4EB1-81F1-9D226D39ABDD}"/>
              </a:ext>
            </a:extLst>
          </p:cNvPr>
          <p:cNvPicPr>
            <a:picLocks noChangeAspect="1"/>
          </p:cNvPicPr>
          <p:nvPr/>
        </p:nvPicPr>
        <p:blipFill rotWithShape="1">
          <a:blip r:embed="rId8"/>
          <a:srcRect l="24954" t="9576"/>
          <a:stretch/>
        </p:blipFill>
        <p:spPr>
          <a:xfrm>
            <a:off x="5065474" y="1710005"/>
            <a:ext cx="2097732" cy="1895693"/>
          </a:xfrm>
          <a:prstGeom prst="rect">
            <a:avLst/>
          </a:prstGeom>
          <a:ln>
            <a:solidFill>
              <a:schemeClr val="tx1"/>
            </a:solidFill>
          </a:ln>
        </p:spPr>
      </p:pic>
      <p:sp>
        <p:nvSpPr>
          <p:cNvPr id="19" name="Content Placeholder 6">
            <a:extLst>
              <a:ext uri="{FF2B5EF4-FFF2-40B4-BE49-F238E27FC236}">
                <a16:creationId xmlns:a16="http://schemas.microsoft.com/office/drawing/2014/main" id="{87A0DA71-8DBD-4ABA-9A8E-A8E8F1EBA3E4}"/>
              </a:ext>
            </a:extLst>
          </p:cNvPr>
          <p:cNvSpPr txBox="1">
            <a:spLocks/>
          </p:cNvSpPr>
          <p:nvPr/>
        </p:nvSpPr>
        <p:spPr>
          <a:xfrm>
            <a:off x="186605" y="2182209"/>
            <a:ext cx="5076756" cy="4453595"/>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b="1" dirty="0">
                <a:solidFill>
                  <a:schemeClr val="tx2">
                    <a:lumMod val="50000"/>
                  </a:schemeClr>
                </a:solidFill>
              </a:rPr>
              <a:t>Climbing herbaceous vine from Asia</a:t>
            </a:r>
            <a:endParaRPr lang="en-US" sz="1600" u="sng" dirty="0">
              <a:solidFill>
                <a:schemeClr val="tx2">
                  <a:lumMod val="50000"/>
                </a:schemeClr>
              </a:solidFill>
            </a:endParaRPr>
          </a:p>
          <a:p>
            <a:pPr>
              <a:spcBef>
                <a:spcPts val="0"/>
              </a:spcBef>
            </a:pPr>
            <a:r>
              <a:rPr lang="en-US" sz="1600" b="1" u="sng" dirty="0">
                <a:solidFill>
                  <a:schemeClr val="tx1"/>
                </a:solidFill>
              </a:rPr>
              <a:t>Introduction</a:t>
            </a:r>
            <a:r>
              <a:rPr lang="en-US" sz="1600" b="1" dirty="0">
                <a:solidFill>
                  <a:schemeClr val="tx1"/>
                </a:solidFill>
              </a:rPr>
              <a:t>: </a:t>
            </a:r>
            <a:r>
              <a:rPr lang="en-US" sz="1600" b="1" dirty="0">
                <a:solidFill>
                  <a:schemeClr val="tx2">
                    <a:lumMod val="50000"/>
                  </a:schemeClr>
                </a:solidFill>
              </a:rPr>
              <a:t>Brought to Florida in 1905.</a:t>
            </a:r>
            <a:endParaRPr lang="en-US" sz="1600" i="1" dirty="0">
              <a:solidFill>
                <a:schemeClr val="tx2">
                  <a:lumMod val="50000"/>
                </a:schemeClr>
              </a:solidFill>
            </a:endParaRPr>
          </a:p>
          <a:p>
            <a:pPr lvl="1">
              <a:spcBef>
                <a:spcPts val="0"/>
              </a:spcBef>
            </a:pPr>
            <a:r>
              <a:rPr lang="en-US" sz="1400" b="1" dirty="0">
                <a:solidFill>
                  <a:schemeClr val="accent5">
                    <a:lumMod val="50000"/>
                  </a:schemeClr>
                </a:solidFill>
              </a:rPr>
              <a:t>Spread though Southeast US including Texas</a:t>
            </a:r>
          </a:p>
          <a:p>
            <a:pPr>
              <a:spcBef>
                <a:spcPts val="0"/>
              </a:spcBef>
            </a:pPr>
            <a:r>
              <a:rPr lang="en-US" sz="1600" b="1" u="sng" dirty="0">
                <a:solidFill>
                  <a:schemeClr val="tx1"/>
                </a:solidFill>
              </a:rPr>
              <a:t>Identification</a:t>
            </a:r>
            <a:r>
              <a:rPr lang="en-US" sz="1600" b="1" dirty="0">
                <a:solidFill>
                  <a:schemeClr val="tx2">
                    <a:lumMod val="50000"/>
                  </a:schemeClr>
                </a:solidFill>
              </a:rPr>
              <a:t>: Large leaves (8 in.) are </a:t>
            </a:r>
            <a:r>
              <a:rPr lang="en-US" sz="1600" b="1" u="sng" dirty="0">
                <a:solidFill>
                  <a:schemeClr val="tx2">
                    <a:lumMod val="50000"/>
                  </a:schemeClr>
                </a:solidFill>
              </a:rPr>
              <a:t>heart-shaped</a:t>
            </a:r>
            <a:r>
              <a:rPr lang="en-US" sz="1600" b="1" dirty="0">
                <a:solidFill>
                  <a:schemeClr val="tx2">
                    <a:lumMod val="50000"/>
                  </a:schemeClr>
                </a:solidFill>
              </a:rPr>
              <a:t>. Vines have </a:t>
            </a:r>
            <a:r>
              <a:rPr lang="en-US" sz="1600" b="1" u="sng" dirty="0">
                <a:solidFill>
                  <a:schemeClr val="tx2">
                    <a:lumMod val="50000"/>
                  </a:schemeClr>
                </a:solidFill>
              </a:rPr>
              <a:t>no thorns</a:t>
            </a:r>
            <a:r>
              <a:rPr lang="en-US" sz="1600" b="1" dirty="0">
                <a:solidFill>
                  <a:schemeClr val="tx2">
                    <a:lumMod val="50000"/>
                  </a:schemeClr>
                </a:solidFill>
              </a:rPr>
              <a:t>. Produces large </a:t>
            </a:r>
            <a:r>
              <a:rPr lang="en-US" sz="1600" b="1" u="sng" dirty="0">
                <a:solidFill>
                  <a:schemeClr val="tx2">
                    <a:lumMod val="50000"/>
                  </a:schemeClr>
                </a:solidFill>
              </a:rPr>
              <a:t>potato-like tubers</a:t>
            </a:r>
            <a:r>
              <a:rPr lang="en-US" sz="1600" b="1" dirty="0">
                <a:solidFill>
                  <a:schemeClr val="tx2">
                    <a:lumMod val="50000"/>
                  </a:schemeClr>
                </a:solidFill>
              </a:rPr>
              <a:t> (up to 6 in.). </a:t>
            </a:r>
          </a:p>
          <a:p>
            <a:pPr>
              <a:spcBef>
                <a:spcPts val="0"/>
              </a:spcBef>
            </a:pPr>
            <a:r>
              <a:rPr lang="en-US" sz="1600" b="1" u="sng" dirty="0">
                <a:solidFill>
                  <a:srgbClr val="800000"/>
                </a:solidFill>
              </a:rPr>
              <a:t>Harm:</a:t>
            </a:r>
            <a:r>
              <a:rPr lang="en-US" sz="1600" b="1" dirty="0">
                <a:solidFill>
                  <a:srgbClr val="800000"/>
                </a:solidFill>
              </a:rPr>
              <a:t> </a:t>
            </a:r>
            <a:r>
              <a:rPr lang="en-US" sz="1600" b="1" dirty="0">
                <a:solidFill>
                  <a:schemeClr val="accent5">
                    <a:lumMod val="50000"/>
                  </a:schemeClr>
                </a:solidFill>
              </a:rPr>
              <a:t>Dense mats smother shrubs, the ground and trees; grows 8in./day - up to 80 ft. long!</a:t>
            </a:r>
          </a:p>
          <a:p>
            <a:pPr lvl="1">
              <a:spcBef>
                <a:spcPts val="0"/>
              </a:spcBef>
            </a:pPr>
            <a:r>
              <a:rPr lang="en-US" sz="1400" b="1" dirty="0">
                <a:solidFill>
                  <a:schemeClr val="accent5">
                    <a:lumMod val="50000"/>
                  </a:schemeClr>
                </a:solidFill>
              </a:rPr>
              <a:t>Intensifies fires because their climbing nature carries the fire up into the tree canopy. </a:t>
            </a:r>
          </a:p>
          <a:p>
            <a:pPr lvl="1">
              <a:spcBef>
                <a:spcPts val="0"/>
              </a:spcBef>
            </a:pPr>
            <a:r>
              <a:rPr lang="en-US" sz="1400" b="1" dirty="0">
                <a:solidFill>
                  <a:schemeClr val="accent5">
                    <a:lumMod val="50000"/>
                  </a:schemeClr>
                </a:solidFill>
              </a:rPr>
              <a:t>Disrupts waterflow when overtake riparian areas.</a:t>
            </a:r>
            <a:endParaRPr lang="en-US" sz="1400" dirty="0">
              <a:solidFill>
                <a:schemeClr val="accent5">
                  <a:lumMod val="50000"/>
                </a:schemeClr>
              </a:solidFill>
            </a:endParaRPr>
          </a:p>
          <a:p>
            <a:pPr>
              <a:spcBef>
                <a:spcPts val="0"/>
              </a:spcBef>
            </a:pPr>
            <a:r>
              <a:rPr lang="en-US" sz="1600" b="1" u="sng" dirty="0">
                <a:solidFill>
                  <a:schemeClr val="tx1"/>
                </a:solidFill>
              </a:rPr>
              <a:t>Management:</a:t>
            </a:r>
            <a:r>
              <a:rPr lang="en-US" sz="1600" b="1" dirty="0">
                <a:solidFill>
                  <a:schemeClr val="tx1"/>
                </a:solidFill>
              </a:rPr>
              <a:t> Mechanical &amp; Chemical treatments.</a:t>
            </a:r>
            <a:endParaRPr lang="en-US" b="1" dirty="0">
              <a:solidFill>
                <a:schemeClr val="tx1"/>
              </a:solidFill>
            </a:endParaRPr>
          </a:p>
          <a:p>
            <a:pPr lvl="2">
              <a:spcBef>
                <a:spcPts val="0"/>
              </a:spcBef>
            </a:pPr>
            <a:r>
              <a:rPr lang="en-US" b="1" dirty="0">
                <a:solidFill>
                  <a:schemeClr val="tx2">
                    <a:lumMod val="50000"/>
                  </a:schemeClr>
                </a:solidFill>
                <a:cs typeface="Courier New" panose="02070309020205020404" pitchFamily="49" charset="0"/>
              </a:rPr>
              <a:t>Physically pull down the vines</a:t>
            </a:r>
          </a:p>
          <a:p>
            <a:pPr lvl="2">
              <a:spcBef>
                <a:spcPts val="0"/>
              </a:spcBef>
            </a:pPr>
            <a:r>
              <a:rPr lang="en-US" b="1" dirty="0">
                <a:solidFill>
                  <a:schemeClr val="tx2">
                    <a:lumMod val="50000"/>
                  </a:schemeClr>
                </a:solidFill>
                <a:cs typeface="Courier New" panose="02070309020205020404" pitchFamily="49" charset="0"/>
              </a:rPr>
              <a:t>Bag up all parts for disposal</a:t>
            </a:r>
          </a:p>
          <a:p>
            <a:pPr lvl="2">
              <a:spcBef>
                <a:spcPts val="0"/>
              </a:spcBef>
            </a:pPr>
            <a:r>
              <a:rPr lang="en-US" b="1" dirty="0">
                <a:solidFill>
                  <a:schemeClr val="tx2">
                    <a:lumMod val="50000"/>
                  </a:schemeClr>
                </a:solidFill>
                <a:cs typeface="Courier New" panose="02070309020205020404" pitchFamily="49" charset="0"/>
              </a:rPr>
              <a:t>Spray the vines with foliar spray</a:t>
            </a:r>
          </a:p>
          <a:p>
            <a:pPr lvl="2">
              <a:spcBef>
                <a:spcPts val="0"/>
              </a:spcBef>
            </a:pPr>
            <a:r>
              <a:rPr lang="en-US"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REPEAT </a:t>
            </a:r>
            <a:r>
              <a:rPr lang="en-US"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a:p>
            <a:pPr lvl="1">
              <a:spcBef>
                <a:spcPts val="0"/>
              </a:spcBef>
            </a:pPr>
            <a:r>
              <a:rPr lang="en-US" b="1" u="sng" dirty="0" err="1">
                <a:solidFill>
                  <a:schemeClr val="tx1"/>
                </a:solidFill>
                <a:cs typeface="Courier New" panose="02070309020205020404" pitchFamily="49" charset="0"/>
              </a:rPr>
              <a:t>Biocontrols</a:t>
            </a:r>
            <a:r>
              <a:rPr lang="en-US" b="1" u="sng" dirty="0">
                <a:solidFill>
                  <a:schemeClr val="tx1"/>
                </a:solidFill>
                <a:cs typeface="Courier New" panose="02070309020205020404" pitchFamily="49" charset="0"/>
              </a:rPr>
              <a:t>:</a:t>
            </a:r>
            <a:r>
              <a:rPr lang="en-US" b="1" dirty="0">
                <a:solidFill>
                  <a:schemeClr val="tx1"/>
                </a:solidFill>
                <a:cs typeface="Courier New" panose="02070309020205020404" pitchFamily="49" charset="0"/>
              </a:rPr>
              <a:t> Air Potato Leaf Beetle release in Texas, and attack Tallow too!</a:t>
            </a:r>
            <a:endParaRPr lang="en-US" sz="1600" dirty="0">
              <a:solidFill>
                <a:schemeClr val="tx2">
                  <a:lumMod val="50000"/>
                </a:schemeClr>
              </a:solidFill>
            </a:endParaRPr>
          </a:p>
        </p:txBody>
      </p:sp>
      <p:pic>
        <p:nvPicPr>
          <p:cNvPr id="8" name="Picture 7" descr="Air Potato (leaves):Forest and Kim Starr, Starr Environmental, Bugwood.org">
            <a:extLst>
              <a:ext uri="{FF2B5EF4-FFF2-40B4-BE49-F238E27FC236}">
                <a16:creationId xmlns:a16="http://schemas.microsoft.com/office/drawing/2014/main" id="{CBCC17E5-4DE3-4891-BEAE-74A86B14417A}"/>
              </a:ext>
            </a:extLst>
          </p:cNvPr>
          <p:cNvPicPr>
            <a:picLocks noChangeAspect="1"/>
          </p:cNvPicPr>
          <p:nvPr/>
        </p:nvPicPr>
        <p:blipFill rotWithShape="1">
          <a:blip r:embed="rId9"/>
          <a:srcRect l="7246"/>
          <a:stretch/>
        </p:blipFill>
        <p:spPr>
          <a:xfrm>
            <a:off x="7279583" y="1031695"/>
            <a:ext cx="1792874" cy="2577222"/>
          </a:xfrm>
          <a:prstGeom prst="rect">
            <a:avLst/>
          </a:prstGeom>
          <a:ln>
            <a:solidFill>
              <a:schemeClr val="tx1"/>
            </a:solidFill>
          </a:ln>
        </p:spPr>
      </p:pic>
      <p:pic>
        <p:nvPicPr>
          <p:cNvPr id="10" name="Picture 9" descr="Air potato (smother): FL Division of Plant Industry , FL Dept of Ag and Consumer Services, Bugwood.org">
            <a:extLst>
              <a:ext uri="{FF2B5EF4-FFF2-40B4-BE49-F238E27FC236}">
                <a16:creationId xmlns:a16="http://schemas.microsoft.com/office/drawing/2014/main" id="{26BFB2CA-74AB-4518-A5C6-DA6E5AFE407C}"/>
              </a:ext>
            </a:extLst>
          </p:cNvPr>
          <p:cNvPicPr>
            <a:picLocks noChangeAspect="1"/>
          </p:cNvPicPr>
          <p:nvPr/>
        </p:nvPicPr>
        <p:blipFill rotWithShape="1">
          <a:blip r:embed="rId10"/>
          <a:srcRect l="8000"/>
          <a:stretch/>
        </p:blipFill>
        <p:spPr>
          <a:xfrm>
            <a:off x="5776393" y="3701287"/>
            <a:ext cx="3260167" cy="2387818"/>
          </a:xfrm>
          <a:prstGeom prst="rect">
            <a:avLst/>
          </a:prstGeom>
          <a:ln>
            <a:solidFill>
              <a:schemeClr val="tx1"/>
            </a:solidFill>
          </a:ln>
        </p:spPr>
      </p:pic>
      <p:pic>
        <p:nvPicPr>
          <p:cNvPr id="20" name="Picture 19" descr="Air Potato Leaf Beetle: The Woodlands Township Invasive Species Program.">
            <a:extLst>
              <a:ext uri="{FF2B5EF4-FFF2-40B4-BE49-F238E27FC236}">
                <a16:creationId xmlns:a16="http://schemas.microsoft.com/office/drawing/2014/main" id="{4FFF8172-4CCD-47D2-BC89-C5656AF2670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8056" b="72421" l="39187" r="99157">
                        <a14:foregroundMark x1="55407" y1="53638" x2="60764" y2="59854"/>
                        <a14:foregroundMark x1="60764" y1="59854" x2="73462" y2="66138"/>
                        <a14:foregroundMark x1="73462" y1="66138" x2="84673" y2="75860"/>
                        <a14:foregroundMark x1="84673" y1="75860" x2="92063" y2="69048"/>
                        <a14:foregroundMark x1="92063" y1="69048" x2="98710" y2="52778"/>
                        <a14:foregroundMark x1="98710" y1="52778" x2="99355" y2="45106"/>
                        <a14:foregroundMark x1="99355" y1="45106" x2="98562" y2="23942"/>
                        <a14:foregroundMark x1="98562" y1="23942" x2="94742" y2="17526"/>
                        <a14:foregroundMark x1="94742" y1="17526" x2="78522" y2="15212"/>
                        <a14:foregroundMark x1="78522" y1="15212" x2="61062" y2="20767"/>
                        <a14:foregroundMark x1="61062" y1="20767" x2="58532" y2="26918"/>
                        <a14:foregroundMark x1="61657" y1="34987" x2="82192" y2="48082"/>
                        <a14:foregroundMark x1="82192" y1="48082" x2="89038" y2="47751"/>
                        <a14:foregroundMark x1="89038" y1="47751" x2="77480" y2="30820"/>
                        <a14:foregroundMark x1="77480" y1="30820" x2="83681" y2="32209"/>
                        <a14:foregroundMark x1="83681" y1="32209" x2="85615" y2="33862"/>
                        <a14:foregroundMark x1="73313" y1="53638" x2="84722" y2="69709"/>
                        <a14:foregroundMark x1="84722" y1="69709" x2="80060" y2="37368"/>
                        <a14:foregroundMark x1="80060" y1="37368" x2="90278" y2="46098"/>
                        <a14:foregroundMark x1="90278" y1="46098" x2="94345" y2="39021"/>
                        <a14:foregroundMark x1="94345" y1="39021" x2="92312" y2="27050"/>
                        <a14:foregroundMark x1="92312" y1="27050" x2="92907" y2="26653"/>
                        <a14:foregroundMark x1="67907" y1="25265" x2="75546" y2="34987"/>
                        <a14:foregroundMark x1="75546" y1="34987" x2="62550" y2="20437"/>
                        <a14:foregroundMark x1="62550" y1="20437" x2="82440" y2="18056"/>
                        <a14:foregroundMark x1="82440" y1="18056" x2="82540" y2="27116"/>
                        <a14:foregroundMark x1="82540" y1="27116" x2="85218" y2="33333"/>
                        <a14:foregroundMark x1="85218" y1="33333" x2="83978" y2="31085"/>
                        <a14:foregroundMark x1="76687" y1="71362" x2="83482" y2="73347"/>
                        <a14:foregroundMark x1="83482" y1="73347" x2="89187" y2="70238"/>
                        <a14:foregroundMark x1="89187" y1="70238" x2="96478" y2="56614"/>
                        <a14:foregroundMark x1="96478" y1="56614" x2="97917" y2="48545"/>
                        <a14:foregroundMark x1="97917" y1="48545" x2="97222" y2="40410"/>
                        <a14:foregroundMark x1="97222" y1="40410" x2="99157" y2="23611"/>
                        <a14:foregroundMark x1="83730" y1="71958" x2="77629" y2="72421"/>
                        <a14:foregroundMark x1="77629" y1="72421" x2="77282" y2="71958"/>
                        <a14:foregroundMark x1="39187" y1="56944" x2="43105" y2="54696"/>
                      </a14:backgroundRemoval>
                    </a14:imgEffect>
                  </a14:imgLayer>
                </a14:imgProps>
              </a:ext>
              <a:ext uri="{28A0092B-C50C-407E-A947-70E740481C1C}">
                <a14:useLocalDpi xmlns:a14="http://schemas.microsoft.com/office/drawing/2010/main" val="0"/>
              </a:ext>
            </a:extLst>
          </a:blip>
          <a:srcRect l="40122" t="15750" r="23884" b="29811"/>
          <a:stretch/>
        </p:blipFill>
        <p:spPr>
          <a:xfrm rot="5400000">
            <a:off x="5172002" y="5083356"/>
            <a:ext cx="1585728" cy="1798784"/>
          </a:xfrm>
          <a:prstGeom prst="rect">
            <a:avLst/>
          </a:prstGeom>
        </p:spPr>
      </p:pic>
    </p:spTree>
    <p:extLst>
      <p:ext uri="{BB962C8B-B14F-4D97-AF65-F5344CB8AC3E}">
        <p14:creationId xmlns:p14="http://schemas.microsoft.com/office/powerpoint/2010/main" val="31194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615217"/>
            <a:ext cx="9144000" cy="5242784"/>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90043" y="1803306"/>
            <a:ext cx="5844870" cy="5225769"/>
          </a:xfrm>
        </p:spPr>
        <p:txBody>
          <a:bodyPr lIns="0" tIns="0" rIns="0" bIns="0">
            <a:normAutofit/>
          </a:bodyPr>
          <a:lstStyle/>
          <a:p>
            <a:pPr>
              <a:spcBef>
                <a:spcPts val="600"/>
              </a:spcBef>
            </a:pPr>
            <a:r>
              <a:rPr lang="en-US" sz="1600" b="1" u="sng" dirty="0">
                <a:solidFill>
                  <a:schemeClr val="tx1"/>
                </a:solidFill>
              </a:rPr>
              <a:t>Native:</a:t>
            </a:r>
            <a:r>
              <a:rPr lang="en-US" sz="1600" b="1" dirty="0">
                <a:solidFill>
                  <a:schemeClr val="tx1"/>
                </a:solidFill>
              </a:rPr>
              <a:t> </a:t>
            </a:r>
            <a:r>
              <a:rPr lang="en-US" sz="1600" dirty="0">
                <a:solidFill>
                  <a:schemeClr val="tx2">
                    <a:lumMod val="50000"/>
                  </a:schemeClr>
                </a:solidFill>
              </a:rPr>
              <a:t>Southern Europe, north Africa and western Asia, annual plant that can grow up to 5 ft. tall.</a:t>
            </a:r>
          </a:p>
          <a:p>
            <a:pPr>
              <a:spcBef>
                <a:spcPts val="600"/>
              </a:spcBef>
            </a:pPr>
            <a:r>
              <a:rPr lang="en-US" sz="1600" b="1" u="sng" dirty="0">
                <a:solidFill>
                  <a:schemeClr val="tx1"/>
                </a:solidFill>
              </a:rPr>
              <a:t>Introduction</a:t>
            </a:r>
            <a:r>
              <a:rPr lang="en-US" sz="1600" dirty="0">
                <a:solidFill>
                  <a:schemeClr val="tx1"/>
                </a:solidFill>
              </a:rPr>
              <a:t>: </a:t>
            </a:r>
            <a:r>
              <a:rPr lang="en-US" sz="1600" dirty="0">
                <a:solidFill>
                  <a:schemeClr val="tx2">
                    <a:lumMod val="50000"/>
                  </a:schemeClr>
                </a:solidFill>
              </a:rPr>
              <a:t>Uncertain but thought to be </a:t>
            </a:r>
            <a:r>
              <a:rPr lang="en-US" sz="1600" u="sng" dirty="0">
                <a:solidFill>
                  <a:schemeClr val="tx2">
                    <a:lumMod val="50000"/>
                  </a:schemeClr>
                </a:solidFill>
              </a:rPr>
              <a:t>a seed contaminate</a:t>
            </a:r>
            <a:r>
              <a:rPr lang="en-US" sz="1600" dirty="0">
                <a:solidFill>
                  <a:schemeClr val="tx2">
                    <a:lumMod val="50000"/>
                  </a:schemeClr>
                </a:solidFill>
              </a:rPr>
              <a:t> in grass mixtures. </a:t>
            </a:r>
          </a:p>
          <a:p>
            <a:pPr lvl="1">
              <a:spcBef>
                <a:spcPts val="0"/>
              </a:spcBef>
            </a:pPr>
            <a:r>
              <a:rPr lang="en-US" sz="1400" b="1" u="sng" dirty="0">
                <a:solidFill>
                  <a:schemeClr val="tx1"/>
                </a:solidFill>
              </a:rPr>
              <a:t>Now:</a:t>
            </a:r>
            <a:r>
              <a:rPr lang="en-US" sz="1400" b="1" dirty="0">
                <a:solidFill>
                  <a:schemeClr val="tx1"/>
                </a:solidFill>
              </a:rPr>
              <a:t> </a:t>
            </a:r>
            <a:r>
              <a:rPr lang="en-US" sz="1400" dirty="0">
                <a:solidFill>
                  <a:schemeClr val="tx2">
                    <a:lumMod val="50000"/>
                  </a:schemeClr>
                </a:solidFill>
              </a:rPr>
              <a:t>Occurs in 16 states </a:t>
            </a:r>
            <a:r>
              <a:rPr lang="en-US" sz="1400" b="1" dirty="0">
                <a:solidFill>
                  <a:schemeClr val="accent5">
                    <a:lumMod val="50000"/>
                  </a:schemeClr>
                </a:solidFill>
              </a:rPr>
              <a:t>including Texas. </a:t>
            </a:r>
          </a:p>
          <a:p>
            <a:pPr>
              <a:spcBef>
                <a:spcPts val="0"/>
              </a:spcBef>
            </a:pPr>
            <a:r>
              <a:rPr lang="en-US" sz="1600" b="1" u="sng" dirty="0">
                <a:solidFill>
                  <a:schemeClr val="tx1"/>
                </a:solidFill>
              </a:rPr>
              <a:t>Identification</a:t>
            </a:r>
            <a:r>
              <a:rPr lang="en-US" sz="1600" dirty="0">
                <a:solidFill>
                  <a:schemeClr val="tx2">
                    <a:lumMod val="50000"/>
                  </a:schemeClr>
                </a:solidFill>
              </a:rPr>
              <a:t>: Leaves are lobed and wrinkled. Will appear as rosettes when first establishing. </a:t>
            </a:r>
            <a:endParaRPr lang="en-US" sz="1400" dirty="0">
              <a:solidFill>
                <a:schemeClr val="tx2">
                  <a:lumMod val="50000"/>
                </a:schemeClr>
              </a:solidFill>
            </a:endParaRPr>
          </a:p>
          <a:p>
            <a:pPr lvl="1">
              <a:spcBef>
                <a:spcPts val="0"/>
              </a:spcBef>
            </a:pPr>
            <a:r>
              <a:rPr lang="en-US" sz="1400" b="1" u="sng" dirty="0">
                <a:solidFill>
                  <a:schemeClr val="tx2">
                    <a:lumMod val="50000"/>
                  </a:schemeClr>
                </a:solidFill>
              </a:rPr>
              <a:t>Yellow flower clusters</a:t>
            </a:r>
            <a:r>
              <a:rPr lang="en-US" sz="1400" dirty="0">
                <a:solidFill>
                  <a:schemeClr val="tx2">
                    <a:lumMod val="50000"/>
                  </a:schemeClr>
                </a:solidFill>
              </a:rPr>
              <a:t> appear in spring. </a:t>
            </a:r>
          </a:p>
          <a:p>
            <a:pPr lvl="1">
              <a:spcBef>
                <a:spcPts val="0"/>
              </a:spcBef>
            </a:pPr>
            <a:r>
              <a:rPr lang="en-US" sz="1400" dirty="0">
                <a:solidFill>
                  <a:schemeClr val="tx2">
                    <a:lumMod val="50000"/>
                  </a:schemeClr>
                </a:solidFill>
              </a:rPr>
              <a:t>Fruits are unique in appearance by being in a </a:t>
            </a:r>
            <a:r>
              <a:rPr lang="en-US" sz="1400" b="1" u="sng" dirty="0">
                <a:solidFill>
                  <a:schemeClr val="tx2">
                    <a:lumMod val="50000"/>
                  </a:schemeClr>
                </a:solidFill>
              </a:rPr>
              <a:t>two-segmented seed capsule. </a:t>
            </a:r>
          </a:p>
          <a:p>
            <a:pPr>
              <a:spcBef>
                <a:spcPts val="0"/>
              </a:spcBef>
            </a:pPr>
            <a:r>
              <a:rPr lang="en-US" sz="1600" b="1" u="sng" dirty="0">
                <a:solidFill>
                  <a:schemeClr val="accent5">
                    <a:lumMod val="50000"/>
                  </a:schemeClr>
                </a:solidFill>
              </a:rPr>
              <a:t>Harm:</a:t>
            </a:r>
            <a:r>
              <a:rPr lang="en-US" sz="1600" dirty="0">
                <a:solidFill>
                  <a:schemeClr val="accent5">
                    <a:lumMod val="50000"/>
                  </a:schemeClr>
                </a:solidFill>
              </a:rPr>
              <a:t> Develops a large mass of basal leaves, which allows it to successfully outcompete native plant species, and form monocultures. </a:t>
            </a:r>
          </a:p>
          <a:p>
            <a:pPr lvl="1">
              <a:spcBef>
                <a:spcPts val="0"/>
              </a:spcBef>
            </a:pPr>
            <a:r>
              <a:rPr lang="en-US" sz="1400" b="1" dirty="0">
                <a:solidFill>
                  <a:schemeClr val="accent5">
                    <a:lumMod val="50000"/>
                  </a:schemeClr>
                </a:solidFill>
              </a:rPr>
              <a:t>Established in agricultural fields, roadsides, and disturbed lands and is becoming invasive in natural areas.</a:t>
            </a:r>
            <a:endParaRPr lang="en-US" sz="1400" b="1" u="sng" dirty="0">
              <a:solidFill>
                <a:schemeClr val="accent5">
                  <a:lumMod val="50000"/>
                </a:schemeClr>
              </a:solidFill>
            </a:endParaRPr>
          </a:p>
          <a:p>
            <a:pPr>
              <a:spcBef>
                <a:spcPts val="0"/>
              </a:spcBef>
            </a:pPr>
            <a:r>
              <a:rPr lang="en-US" sz="1600" b="1" u="sng" dirty="0">
                <a:solidFill>
                  <a:schemeClr val="tx1"/>
                </a:solidFill>
              </a:rPr>
              <a:t>Management:</a:t>
            </a:r>
          </a:p>
          <a:p>
            <a:pPr lvl="1">
              <a:spcBef>
                <a:spcPts val="0"/>
              </a:spcBef>
            </a:pPr>
            <a:r>
              <a:rPr lang="en-US" sz="1400" dirty="0">
                <a:solidFill>
                  <a:schemeClr val="tx2">
                    <a:lumMod val="50000"/>
                  </a:schemeClr>
                </a:solidFill>
              </a:rPr>
              <a:t>Mowing will remove some flowers and reduce seed stocks. A preferred method is to remove the whole plant including the taproot. </a:t>
            </a:r>
          </a:p>
          <a:p>
            <a:pPr lvl="1">
              <a:spcBef>
                <a:spcPts val="0"/>
              </a:spcBef>
            </a:pPr>
            <a:r>
              <a:rPr lang="en-US" sz="1400" b="1" dirty="0">
                <a:solidFill>
                  <a:schemeClr val="tx2">
                    <a:lumMod val="50000"/>
                  </a:schemeClr>
                </a:solidFill>
              </a:rPr>
              <a:t>Chemical control may be difficult </a:t>
            </a:r>
            <a:r>
              <a:rPr lang="en-US" sz="1400" dirty="0">
                <a:solidFill>
                  <a:schemeClr val="tx2">
                    <a:lumMod val="50000"/>
                  </a:schemeClr>
                </a:solidFill>
              </a:rPr>
              <a:t>because it can become resistant to several herbicides. </a:t>
            </a:r>
            <a:endParaRPr lang="en-US" sz="1400" b="1" u="sng" dirty="0">
              <a:solidFill>
                <a:schemeClr val="tx2">
                  <a:lumMod val="50000"/>
                </a:schemeClr>
              </a:solidFill>
            </a:endParaRPr>
          </a:p>
        </p:txBody>
      </p:sp>
      <p:sp>
        <p:nvSpPr>
          <p:cNvPr id="19" name="Title 1">
            <a:extLst>
              <a:ext uri="{FF2B5EF4-FFF2-40B4-BE49-F238E27FC236}">
                <a16:creationId xmlns:a16="http://schemas.microsoft.com/office/drawing/2014/main" id="{43E3C769-8F72-43E0-93C7-D3DF3D754C0F}"/>
              </a:ext>
            </a:extLst>
          </p:cNvPr>
          <p:cNvSpPr>
            <a:spLocks noGrp="1"/>
          </p:cNvSpPr>
          <p:nvPr>
            <p:ph type="title"/>
          </p:nvPr>
        </p:nvSpPr>
        <p:spPr>
          <a:xfrm>
            <a:off x="152400" y="572883"/>
            <a:ext cx="6893169" cy="995031"/>
          </a:xfrm>
        </p:spPr>
        <p:txBody>
          <a:bodyPr>
            <a:normAutofit fontScale="90000"/>
          </a:bodyPr>
          <a:lstStyle/>
          <a:p>
            <a:r>
              <a:rPr lang="en-US" sz="4000" b="1" dirty="0">
                <a:solidFill>
                  <a:srgbClr val="C00000"/>
                </a:solidFill>
                <a:latin typeface="Century Gothic" panose="020B0502020202020204" pitchFamily="34" charset="0"/>
                <a:cs typeface="WC ROUGHTRAD Bta"/>
              </a:rPr>
              <a:t>Bastard cabbage </a:t>
            </a:r>
            <a:br>
              <a:rPr lang="en-US" sz="4000" b="1" dirty="0">
                <a:solidFill>
                  <a:srgbClr val="C00000"/>
                </a:solidFill>
                <a:latin typeface="Century Gothic" panose="020B0502020202020204" pitchFamily="34" charset="0"/>
                <a:cs typeface="WC ROUGHTRAD Bta"/>
              </a:rPr>
            </a:br>
            <a:r>
              <a:rPr lang="en-US" sz="2700" b="1" dirty="0">
                <a:solidFill>
                  <a:srgbClr val="C00000"/>
                </a:solidFill>
                <a:latin typeface="Century Gothic" panose="020B0502020202020204" pitchFamily="34" charset="0"/>
                <a:cs typeface="WC ROUGHTRAD Bta"/>
              </a:rPr>
              <a:t>(aka </a:t>
            </a:r>
            <a:r>
              <a:rPr lang="en-US" sz="2700" b="1" dirty="0" err="1">
                <a:solidFill>
                  <a:srgbClr val="C00000"/>
                </a:solidFill>
                <a:latin typeface="Century Gothic" panose="020B0502020202020204" pitchFamily="34" charset="0"/>
                <a:cs typeface="WC ROUGHTRAD Bta"/>
              </a:rPr>
              <a:t>Turnipweed</a:t>
            </a:r>
            <a:r>
              <a:rPr lang="en-US" sz="2700" b="1" dirty="0">
                <a:solidFill>
                  <a:srgbClr val="C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Rapistrum</a:t>
            </a:r>
            <a:r>
              <a:rPr lang="en-US" sz="2700" b="1" i="1" dirty="0">
                <a:solidFill>
                  <a:srgbClr val="0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rugosum</a:t>
            </a:r>
            <a:endParaRPr lang="en-US" sz="2700" b="1" i="1" dirty="0">
              <a:solidFill>
                <a:srgbClr val="000000"/>
              </a:solidFill>
              <a:latin typeface="Century Gothic" panose="020B0502020202020204" pitchFamily="34" charset="0"/>
              <a:cs typeface="WC ROUGHTRAD Bta"/>
            </a:endParaRPr>
          </a:p>
        </p:txBody>
      </p:sp>
      <p:pic>
        <p:nvPicPr>
          <p:cNvPr id="20" name="Picture 19" descr="Bastardcabbage: Emma Silviana Mauri, Flora Italiae">
            <a:extLst>
              <a:ext uri="{FF2B5EF4-FFF2-40B4-BE49-F238E27FC236}">
                <a16:creationId xmlns:a16="http://schemas.microsoft.com/office/drawing/2014/main" id="{C22EC1B7-CB39-4409-8CCC-1A94EE8969CF}"/>
              </a:ext>
            </a:extLst>
          </p:cNvPr>
          <p:cNvPicPr>
            <a:picLocks noChangeAspect="1"/>
          </p:cNvPicPr>
          <p:nvPr/>
        </p:nvPicPr>
        <p:blipFill rotWithShape="1">
          <a:blip r:embed="rId8"/>
          <a:srcRect l="22978" t="5359" r="19174"/>
          <a:stretch/>
        </p:blipFill>
        <p:spPr>
          <a:xfrm>
            <a:off x="7076318" y="4553669"/>
            <a:ext cx="1687529" cy="2070651"/>
          </a:xfrm>
          <a:prstGeom prst="rect">
            <a:avLst/>
          </a:prstGeom>
          <a:ln>
            <a:solidFill>
              <a:schemeClr val="tx1"/>
            </a:solidFill>
          </a:ln>
        </p:spPr>
      </p:pic>
      <p:pic>
        <p:nvPicPr>
          <p:cNvPr id="21" name="Picture 20" descr="Bastardcabbage: Karan A. Rawlins, University of Georgia, Bugwood.org">
            <a:extLst>
              <a:ext uri="{FF2B5EF4-FFF2-40B4-BE49-F238E27FC236}">
                <a16:creationId xmlns:a16="http://schemas.microsoft.com/office/drawing/2014/main" id="{D40626FB-3DA7-43E2-8177-360A6953D3D0}"/>
              </a:ext>
            </a:extLst>
          </p:cNvPr>
          <p:cNvPicPr>
            <a:picLocks noChangeAspect="1"/>
          </p:cNvPicPr>
          <p:nvPr/>
        </p:nvPicPr>
        <p:blipFill rotWithShape="1">
          <a:blip r:embed="rId9"/>
          <a:srcRect l="2026" r="3996"/>
          <a:stretch/>
        </p:blipFill>
        <p:spPr>
          <a:xfrm>
            <a:off x="6138268" y="602207"/>
            <a:ext cx="2902376" cy="2058904"/>
          </a:xfrm>
          <a:prstGeom prst="rect">
            <a:avLst/>
          </a:prstGeom>
          <a:ln>
            <a:solidFill>
              <a:schemeClr val="tx1"/>
            </a:solidFill>
          </a:ln>
        </p:spPr>
      </p:pic>
      <p:pic>
        <p:nvPicPr>
          <p:cNvPr id="9" name="Picture 8" descr="Bastard cabbage rosette: Citizen Report to Texasinvasives.org">
            <a:extLst>
              <a:ext uri="{FF2B5EF4-FFF2-40B4-BE49-F238E27FC236}">
                <a16:creationId xmlns:a16="http://schemas.microsoft.com/office/drawing/2014/main" id="{306FC0EB-AF32-42B3-B1D1-00713F4764B9}"/>
              </a:ext>
            </a:extLst>
          </p:cNvPr>
          <p:cNvPicPr>
            <a:picLocks noChangeAspect="1"/>
          </p:cNvPicPr>
          <p:nvPr/>
        </p:nvPicPr>
        <p:blipFill rotWithShape="1">
          <a:blip r:embed="rId10"/>
          <a:srcRect r="20385"/>
          <a:stretch/>
        </p:blipFill>
        <p:spPr>
          <a:xfrm>
            <a:off x="6632319" y="2762966"/>
            <a:ext cx="2390370" cy="1688848"/>
          </a:xfrm>
          <a:prstGeom prst="rect">
            <a:avLst/>
          </a:prstGeom>
          <a:ln>
            <a:solidFill>
              <a:schemeClr val="tx1"/>
            </a:solidFill>
          </a:ln>
        </p:spPr>
      </p:pic>
      <p:pic>
        <p:nvPicPr>
          <p:cNvPr id="22" name="Picture 21" descr="Bastard cabbage (seeds): freenatureimages.eu">
            <a:extLst>
              <a:ext uri="{FF2B5EF4-FFF2-40B4-BE49-F238E27FC236}">
                <a16:creationId xmlns:a16="http://schemas.microsoft.com/office/drawing/2014/main" id="{8159CE3D-F0FC-4B15-81F0-5569DA2677EA}"/>
              </a:ext>
            </a:extLst>
          </p:cNvPr>
          <p:cNvPicPr>
            <a:picLocks noChangeAspect="1"/>
          </p:cNvPicPr>
          <p:nvPr/>
        </p:nvPicPr>
        <p:blipFill rotWithShape="1">
          <a:blip r:embed="rId11"/>
          <a:srcRect l="37607" t="4448" r="29915" b="5909"/>
          <a:stretch/>
        </p:blipFill>
        <p:spPr>
          <a:xfrm>
            <a:off x="6204288" y="3952230"/>
            <a:ext cx="726100" cy="2672090"/>
          </a:xfrm>
          <a:prstGeom prst="rect">
            <a:avLst/>
          </a:prstGeom>
          <a:ln>
            <a:solidFill>
              <a:schemeClr val="tx1"/>
            </a:solidFill>
          </a:ln>
        </p:spPr>
      </p:pic>
    </p:spTree>
    <p:extLst>
      <p:ext uri="{BB962C8B-B14F-4D97-AF65-F5344CB8AC3E}">
        <p14:creationId xmlns:p14="http://schemas.microsoft.com/office/powerpoint/2010/main" val="8779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5126281"/>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36031" y="523782"/>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Brazilian Peppertree</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Schinus</a:t>
            </a:r>
            <a:r>
              <a:rPr lang="en-US" sz="2700" b="1" i="1" dirty="0">
                <a:solidFill>
                  <a:srgbClr val="000000"/>
                </a:solidFill>
                <a:latin typeface="Century Gothic" panose="020B0502020202020204" pitchFamily="34" charset="0"/>
                <a:cs typeface="WC ROUGHTRAD Bta"/>
              </a:rPr>
              <a:t> terebinthifolius</a:t>
            </a:r>
            <a:endParaRPr lang="en-US" sz="30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4" name="Picture 3" descr="Brazilian Peppertree (berries): Stephanie Sanchez, Bugwood.org">
            <a:extLst>
              <a:ext uri="{FF2B5EF4-FFF2-40B4-BE49-F238E27FC236}">
                <a16:creationId xmlns:a16="http://schemas.microsoft.com/office/drawing/2014/main" id="{A91936C8-20A5-473B-9F7D-8A6EAE580468}"/>
              </a:ext>
            </a:extLst>
          </p:cNvPr>
          <p:cNvPicPr>
            <a:picLocks noChangeAspect="1"/>
          </p:cNvPicPr>
          <p:nvPr/>
        </p:nvPicPr>
        <p:blipFill>
          <a:blip r:embed="rId8"/>
          <a:stretch>
            <a:fillRect/>
          </a:stretch>
        </p:blipFill>
        <p:spPr>
          <a:xfrm>
            <a:off x="6372407" y="4984808"/>
            <a:ext cx="2649415" cy="1766277"/>
          </a:xfrm>
          <a:prstGeom prst="rect">
            <a:avLst/>
          </a:prstGeom>
          <a:ln>
            <a:solidFill>
              <a:schemeClr val="tx1"/>
            </a:solidFill>
          </a:ln>
        </p:spPr>
      </p:pic>
      <p:sp>
        <p:nvSpPr>
          <p:cNvPr id="19" name="Content Placeholder 6">
            <a:extLst>
              <a:ext uri="{FF2B5EF4-FFF2-40B4-BE49-F238E27FC236}">
                <a16:creationId xmlns:a16="http://schemas.microsoft.com/office/drawing/2014/main" id="{0BD4BBCF-7330-445D-B716-4F9281C9728D}"/>
              </a:ext>
            </a:extLst>
          </p:cNvPr>
          <p:cNvSpPr txBox="1">
            <a:spLocks/>
          </p:cNvSpPr>
          <p:nvPr/>
        </p:nvSpPr>
        <p:spPr>
          <a:xfrm>
            <a:off x="207151" y="2027304"/>
            <a:ext cx="5058650" cy="4569878"/>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b="1" dirty="0">
                <a:solidFill>
                  <a:schemeClr val="tx2">
                    <a:lumMod val="75000"/>
                  </a:schemeClr>
                </a:solidFill>
              </a:rPr>
              <a:t>Brazil, </a:t>
            </a:r>
            <a:r>
              <a:rPr lang="en-US" sz="1600" dirty="0">
                <a:solidFill>
                  <a:schemeClr val="tx2">
                    <a:lumMod val="75000"/>
                  </a:schemeClr>
                </a:solidFill>
              </a:rPr>
              <a:t>grows to 40 ft tall as shrub or tree</a:t>
            </a:r>
            <a:r>
              <a:rPr lang="en-US" sz="1600" dirty="0">
                <a:solidFill>
                  <a:schemeClr val="tx2">
                    <a:lumMod val="50000"/>
                  </a:schemeClr>
                </a:solidFill>
              </a:rPr>
              <a:t>.</a:t>
            </a: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2">
                    <a:lumMod val="50000"/>
                  </a:schemeClr>
                </a:solidFill>
              </a:rPr>
              <a:t>Brought as an ornamental to Florida in </a:t>
            </a:r>
            <a:r>
              <a:rPr lang="en-US" sz="1600" b="1" u="sng" dirty="0">
                <a:solidFill>
                  <a:schemeClr val="tx2">
                    <a:lumMod val="50000"/>
                  </a:schemeClr>
                </a:solidFill>
              </a:rPr>
              <a:t>1800s</a:t>
            </a:r>
            <a:r>
              <a:rPr lang="en-US" sz="1600" b="1" dirty="0">
                <a:solidFill>
                  <a:schemeClr val="tx2">
                    <a:lumMod val="50000"/>
                  </a:schemeClr>
                </a:solidFill>
              </a:rPr>
              <a:t>.</a:t>
            </a:r>
            <a:endParaRPr lang="en-US" sz="1600" b="1" dirty="0">
              <a:solidFill>
                <a:schemeClr val="tx1"/>
              </a:solidFill>
            </a:endParaRPr>
          </a:p>
          <a:p>
            <a:pPr lvl="1">
              <a:spcBef>
                <a:spcPts val="0"/>
              </a:spcBef>
            </a:pPr>
            <a:r>
              <a:rPr lang="en-US" sz="1400" b="1" u="sng" dirty="0">
                <a:solidFill>
                  <a:schemeClr val="tx1"/>
                </a:solidFill>
              </a:rPr>
              <a:t>Now</a:t>
            </a:r>
            <a:r>
              <a:rPr lang="en-US" sz="1400" b="1" dirty="0">
                <a:solidFill>
                  <a:schemeClr val="tx1"/>
                </a:solidFill>
              </a:rPr>
              <a:t>: </a:t>
            </a:r>
            <a:r>
              <a:rPr lang="en-US" sz="1400" b="1" dirty="0">
                <a:solidFill>
                  <a:schemeClr val="accent5">
                    <a:lumMod val="50000"/>
                  </a:schemeClr>
                </a:solidFill>
              </a:rPr>
              <a:t>Widespread in Texas </a:t>
            </a:r>
            <a:r>
              <a:rPr lang="en-US" sz="1400" b="1" u="sng" dirty="0">
                <a:solidFill>
                  <a:schemeClr val="accent5">
                    <a:lumMod val="50000"/>
                  </a:schemeClr>
                </a:solidFill>
              </a:rPr>
              <a:t>but is prohibited to sell!</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are pinnately compound with 3-13 leaflets. </a:t>
            </a:r>
          </a:p>
          <a:p>
            <a:pPr lvl="1">
              <a:spcBef>
                <a:spcPts val="0"/>
              </a:spcBef>
            </a:pPr>
            <a:r>
              <a:rPr lang="en-US" sz="1500" dirty="0">
                <a:solidFill>
                  <a:schemeClr val="tx2">
                    <a:lumMod val="50000"/>
                  </a:schemeClr>
                </a:solidFill>
              </a:rPr>
              <a:t>White-petaled flowers cluster in small groups</a:t>
            </a:r>
          </a:p>
          <a:p>
            <a:pPr lvl="1">
              <a:spcBef>
                <a:spcPts val="0"/>
              </a:spcBef>
            </a:pPr>
            <a:r>
              <a:rPr lang="en-US" sz="1500" dirty="0">
                <a:solidFill>
                  <a:schemeClr val="tx2">
                    <a:lumMod val="50000"/>
                  </a:schemeClr>
                </a:solidFill>
              </a:rPr>
              <a:t>Produces hundreds of </a:t>
            </a:r>
            <a:r>
              <a:rPr lang="en-US" sz="1500" u="sng" dirty="0">
                <a:solidFill>
                  <a:schemeClr val="tx2">
                    <a:lumMod val="50000"/>
                  </a:schemeClr>
                </a:solidFill>
              </a:rPr>
              <a:t>bright-red berry clusters</a:t>
            </a:r>
            <a:r>
              <a:rPr lang="en-US" sz="1500" dirty="0">
                <a:solidFill>
                  <a:schemeClr val="tx2">
                    <a:lumMod val="50000"/>
                  </a:schemeClr>
                </a:solidFill>
              </a:rPr>
              <a:t>.</a:t>
            </a:r>
          </a:p>
          <a:p>
            <a:pPr lvl="1">
              <a:spcBef>
                <a:spcPts val="0"/>
              </a:spcBef>
            </a:pPr>
            <a:r>
              <a:rPr lang="en-US" sz="1500" dirty="0">
                <a:solidFill>
                  <a:schemeClr val="tx2">
                    <a:lumMod val="50000"/>
                  </a:schemeClr>
                </a:solidFill>
              </a:rPr>
              <a:t>Creates several tree trunks in winding patterns.</a:t>
            </a: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a:t>
            </a:r>
            <a:r>
              <a:rPr lang="en-US" sz="1600" dirty="0">
                <a:solidFill>
                  <a:schemeClr val="accent5">
                    <a:lumMod val="50000"/>
                  </a:schemeClr>
                </a:solidFill>
              </a:rPr>
              <a:t>Considered one of the greatest threats to native biodiversity for its dramatic affect on both plant and animal communities. Forms dense thickets, shading out native grasses, shrubs, and taking over native pine forests.</a:t>
            </a:r>
          </a:p>
          <a:p>
            <a:pPr>
              <a:spcBef>
                <a:spcPts val="0"/>
              </a:spcBef>
            </a:pPr>
            <a:r>
              <a:rPr lang="en-US" sz="1600" b="1" u="sng" dirty="0">
                <a:solidFill>
                  <a:schemeClr val="tx1"/>
                </a:solidFill>
              </a:rPr>
              <a:t>Management</a:t>
            </a:r>
            <a:r>
              <a:rPr lang="en-US" sz="1600" b="1" dirty="0">
                <a:solidFill>
                  <a:schemeClr val="tx1"/>
                </a:solidFill>
              </a:rPr>
              <a:t>: </a:t>
            </a:r>
            <a:r>
              <a:rPr lang="en-US" sz="1600" b="1" dirty="0">
                <a:solidFill>
                  <a:schemeClr val="tx2">
                    <a:lumMod val="50000"/>
                  </a:schemeClr>
                </a:solidFill>
              </a:rPr>
              <a:t>Mechanical &amp; Chemical treatments</a:t>
            </a:r>
          </a:p>
          <a:p>
            <a:pPr lvl="1">
              <a:spcBef>
                <a:spcPts val="0"/>
              </a:spcBef>
            </a:pPr>
            <a:r>
              <a:rPr lang="en-US" sz="1500" dirty="0">
                <a:solidFill>
                  <a:schemeClr val="tx2">
                    <a:lumMod val="50000"/>
                  </a:schemeClr>
                </a:solidFill>
              </a:rPr>
              <a:t>Hand-pull small sprouts as quickly as possible!</a:t>
            </a:r>
          </a:p>
          <a:p>
            <a:pPr lvl="2">
              <a:spcBef>
                <a:spcPts val="0"/>
              </a:spcBef>
            </a:pPr>
            <a:r>
              <a:rPr lang="en-US" sz="1500" dirty="0">
                <a:solidFill>
                  <a:schemeClr val="tx2">
                    <a:lumMod val="50000"/>
                  </a:schemeClr>
                </a:solidFill>
              </a:rPr>
              <a:t>Root fragments will cause resprouting.</a:t>
            </a:r>
          </a:p>
          <a:p>
            <a:pPr lvl="1">
              <a:spcBef>
                <a:spcPts val="0"/>
              </a:spcBef>
            </a:pPr>
            <a:r>
              <a:rPr lang="en-US" sz="1500" dirty="0">
                <a:solidFill>
                  <a:schemeClr val="tx2">
                    <a:lumMod val="50000"/>
                  </a:schemeClr>
                </a:solidFill>
              </a:rPr>
              <a:t>Cut tree &amp; quickly apply herbicides to stumps</a:t>
            </a:r>
          </a:p>
          <a:p>
            <a:pPr lvl="1">
              <a:spcBef>
                <a:spcPts val="0"/>
              </a:spcBef>
            </a:pP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a:p>
            <a:pPr lvl="1">
              <a:spcBef>
                <a:spcPts val="0"/>
              </a:spcBef>
            </a:pPr>
            <a:endParaRPr lang="en-US" sz="1200" dirty="0">
              <a:solidFill>
                <a:schemeClr val="accent5">
                  <a:lumMod val="50000"/>
                </a:schemeClr>
              </a:solidFill>
              <a:highlight>
                <a:srgbClr val="FFFF00"/>
              </a:highlight>
            </a:endParaRPr>
          </a:p>
        </p:txBody>
      </p:sp>
      <p:pic>
        <p:nvPicPr>
          <p:cNvPr id="8" name="Picture 7" descr="Brazilian Peppertree (winding trunks): Forest and Kim Starr, Starr Environmental, Bugwood.org">
            <a:extLst>
              <a:ext uri="{FF2B5EF4-FFF2-40B4-BE49-F238E27FC236}">
                <a16:creationId xmlns:a16="http://schemas.microsoft.com/office/drawing/2014/main" id="{73D74BCC-8508-4C6C-B072-7D3D8126452D}"/>
              </a:ext>
            </a:extLst>
          </p:cNvPr>
          <p:cNvPicPr>
            <a:picLocks noChangeAspect="1"/>
          </p:cNvPicPr>
          <p:nvPr/>
        </p:nvPicPr>
        <p:blipFill rotWithShape="1">
          <a:blip r:embed="rId9"/>
          <a:srcRect l="9658"/>
          <a:stretch/>
        </p:blipFill>
        <p:spPr>
          <a:xfrm>
            <a:off x="5342493" y="2913026"/>
            <a:ext cx="1708778" cy="2521943"/>
          </a:xfrm>
          <a:prstGeom prst="rect">
            <a:avLst/>
          </a:prstGeom>
          <a:ln>
            <a:solidFill>
              <a:schemeClr val="tx1"/>
            </a:solidFill>
          </a:ln>
        </p:spPr>
      </p:pic>
      <p:pic>
        <p:nvPicPr>
          <p:cNvPr id="10" name="Picture 9" descr="Brazilian Peppertree (flower buds): Shaun Winterton, USDA APHIS PPQ, Bugwood.org">
            <a:extLst>
              <a:ext uri="{FF2B5EF4-FFF2-40B4-BE49-F238E27FC236}">
                <a16:creationId xmlns:a16="http://schemas.microsoft.com/office/drawing/2014/main" id="{8E48BB82-F4B3-410E-B572-329EEACD759D}"/>
              </a:ext>
            </a:extLst>
          </p:cNvPr>
          <p:cNvPicPr>
            <a:picLocks noChangeAspect="1"/>
          </p:cNvPicPr>
          <p:nvPr/>
        </p:nvPicPr>
        <p:blipFill rotWithShape="1">
          <a:blip r:embed="rId10"/>
          <a:srcRect l="8780" t="13848" r="3109"/>
          <a:stretch/>
        </p:blipFill>
        <p:spPr>
          <a:xfrm>
            <a:off x="7210149" y="2905134"/>
            <a:ext cx="1774973" cy="1619125"/>
          </a:xfrm>
          <a:prstGeom prst="rect">
            <a:avLst/>
          </a:prstGeom>
          <a:ln>
            <a:solidFill>
              <a:schemeClr val="tx1"/>
            </a:solidFill>
          </a:ln>
        </p:spPr>
      </p:pic>
      <p:pic>
        <p:nvPicPr>
          <p:cNvPr id="21" name="Picture 20" descr="Brazilian Peppertree: Stephanie Sanchez, Bugwood.org">
            <a:extLst>
              <a:ext uri="{FF2B5EF4-FFF2-40B4-BE49-F238E27FC236}">
                <a16:creationId xmlns:a16="http://schemas.microsoft.com/office/drawing/2014/main" id="{78B35A2A-DAD1-46FA-97A3-998BC0CB40E7}"/>
              </a:ext>
            </a:extLst>
          </p:cNvPr>
          <p:cNvPicPr>
            <a:picLocks noChangeAspect="1"/>
          </p:cNvPicPr>
          <p:nvPr/>
        </p:nvPicPr>
        <p:blipFill rotWithShape="1">
          <a:blip r:embed="rId11"/>
          <a:srcRect l="10512" t="10745" r="3206"/>
          <a:stretch/>
        </p:blipFill>
        <p:spPr>
          <a:xfrm>
            <a:off x="5955323" y="665549"/>
            <a:ext cx="3029799" cy="2089467"/>
          </a:xfrm>
          <a:prstGeom prst="rect">
            <a:avLst/>
          </a:prstGeom>
          <a:ln>
            <a:solidFill>
              <a:schemeClr val="tx1"/>
            </a:solidFill>
          </a:ln>
        </p:spPr>
      </p:pic>
    </p:spTree>
    <p:extLst>
      <p:ext uri="{BB962C8B-B14F-4D97-AF65-F5344CB8AC3E}">
        <p14:creationId xmlns:p14="http://schemas.microsoft.com/office/powerpoint/2010/main" val="159273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59313"/>
            <a:ext cx="9144000" cy="4992351"/>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21919" y="590865"/>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Chinaberry Tree</a:t>
            </a:r>
            <a:br>
              <a:rPr lang="en-US" sz="4000" b="1" dirty="0">
                <a:solidFill>
                  <a:srgbClr val="000000"/>
                </a:solidFill>
                <a:latin typeface="Century Gothic" panose="020B0502020202020204" pitchFamily="34" charset="0"/>
                <a:cs typeface="WC ROUGHTRAD Bta"/>
              </a:rPr>
            </a:br>
            <a:r>
              <a:rPr lang="en-US" sz="2700" b="1" i="1" dirty="0">
                <a:solidFill>
                  <a:srgbClr val="000000"/>
                </a:solidFill>
                <a:latin typeface="Century Gothic" panose="020B0502020202020204" pitchFamily="34" charset="0"/>
                <a:cs typeface="WC ROUGHTRAD Bta"/>
              </a:rPr>
              <a:t>Melia azedarach</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9" name="Picture 18" descr="Chinaberry (w/ yellow seeds): Cheryl McCormick, University of Florida, Bugwood.org">
            <a:extLst>
              <a:ext uri="{FF2B5EF4-FFF2-40B4-BE49-F238E27FC236}">
                <a16:creationId xmlns:a16="http://schemas.microsoft.com/office/drawing/2014/main" id="{6121C467-8777-4672-88CC-CF715781CFCC}"/>
              </a:ext>
            </a:extLst>
          </p:cNvPr>
          <p:cNvPicPr>
            <a:picLocks noChangeAspect="1"/>
          </p:cNvPicPr>
          <p:nvPr/>
        </p:nvPicPr>
        <p:blipFill rotWithShape="1">
          <a:blip r:embed="rId8"/>
          <a:srcRect l="26318" t="9008" r="1375"/>
          <a:stretch/>
        </p:blipFill>
        <p:spPr>
          <a:xfrm>
            <a:off x="7164152" y="3351218"/>
            <a:ext cx="1881521" cy="1578487"/>
          </a:xfrm>
          <a:prstGeom prst="rect">
            <a:avLst/>
          </a:prstGeom>
          <a:ln>
            <a:solidFill>
              <a:schemeClr val="tx1"/>
            </a:solidFill>
          </a:ln>
        </p:spPr>
      </p:pic>
      <p:sp>
        <p:nvSpPr>
          <p:cNvPr id="20" name="Content Placeholder 6">
            <a:extLst>
              <a:ext uri="{FF2B5EF4-FFF2-40B4-BE49-F238E27FC236}">
                <a16:creationId xmlns:a16="http://schemas.microsoft.com/office/drawing/2014/main" id="{F2B2FA8E-4508-4505-86E5-68BC7409C712}"/>
              </a:ext>
            </a:extLst>
          </p:cNvPr>
          <p:cNvSpPr txBox="1">
            <a:spLocks/>
          </p:cNvSpPr>
          <p:nvPr/>
        </p:nvSpPr>
        <p:spPr>
          <a:xfrm>
            <a:off x="163965" y="2135680"/>
            <a:ext cx="5265042" cy="4715984"/>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China, grows up to 70 ft tall</a:t>
            </a:r>
            <a:r>
              <a:rPr lang="en-US" sz="1600" b="1" dirty="0">
                <a:solidFill>
                  <a:schemeClr val="tx2">
                    <a:lumMod val="50000"/>
                  </a:schemeClr>
                </a:solidFill>
              </a:rPr>
              <a:t>.</a:t>
            </a:r>
            <a:endParaRPr lang="en-US" sz="1600" dirty="0">
              <a:solidFill>
                <a:schemeClr val="tx2">
                  <a:lumMod val="50000"/>
                </a:schemeClr>
              </a:solidFill>
            </a:endParaRP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2">
                    <a:lumMod val="50000"/>
                  </a:schemeClr>
                </a:solidFill>
              </a:rPr>
              <a:t>Imported as a shade tree in southern states in </a:t>
            </a:r>
            <a:r>
              <a:rPr lang="en-US" sz="1600" b="1" u="sng" dirty="0">
                <a:solidFill>
                  <a:schemeClr val="tx2">
                    <a:lumMod val="50000"/>
                  </a:schemeClr>
                </a:solidFill>
              </a:rPr>
              <a:t>mid-1800s.</a:t>
            </a:r>
            <a:endParaRPr lang="en-US" sz="1600" b="1" u="sng" dirty="0">
              <a:solidFill>
                <a:schemeClr val="tx1"/>
              </a:solidFill>
            </a:endParaRPr>
          </a:p>
          <a:p>
            <a:pPr lvl="1">
              <a:spcBef>
                <a:spcPts val="0"/>
              </a:spcBef>
            </a:pPr>
            <a:r>
              <a:rPr lang="en-US" sz="1400" b="1" u="sng" dirty="0">
                <a:solidFill>
                  <a:schemeClr val="tx1"/>
                </a:solidFill>
              </a:rPr>
              <a:t>Now</a:t>
            </a:r>
            <a:r>
              <a:rPr lang="en-US" sz="1400" b="1" dirty="0">
                <a:solidFill>
                  <a:schemeClr val="tx1"/>
                </a:solidFill>
              </a:rPr>
              <a:t>: </a:t>
            </a:r>
            <a:r>
              <a:rPr lang="en-US" sz="1400" dirty="0">
                <a:solidFill>
                  <a:schemeClr val="tx2">
                    <a:lumMod val="50000"/>
                  </a:schemeClr>
                </a:solidFill>
              </a:rPr>
              <a:t>Present in over 20 states. </a:t>
            </a:r>
            <a:r>
              <a:rPr lang="en-US" sz="1400" b="1" dirty="0">
                <a:solidFill>
                  <a:schemeClr val="accent5">
                    <a:lumMod val="50000"/>
                  </a:schemeClr>
                </a:solidFill>
              </a:rPr>
              <a:t>Widespread in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are bi-pinnately compound,  1-2 ft in length and turn yellow in the fall.</a:t>
            </a:r>
          </a:p>
          <a:p>
            <a:pPr lvl="1">
              <a:spcBef>
                <a:spcPts val="0"/>
              </a:spcBef>
            </a:pPr>
            <a:r>
              <a:rPr lang="en-US" sz="1400" dirty="0">
                <a:solidFill>
                  <a:schemeClr val="tx2">
                    <a:lumMod val="50000"/>
                  </a:schemeClr>
                </a:solidFill>
              </a:rPr>
              <a:t>In spring, </a:t>
            </a:r>
            <a:r>
              <a:rPr lang="en-US" sz="1400" b="1" u="sng" dirty="0">
                <a:solidFill>
                  <a:schemeClr val="tx2">
                    <a:lumMod val="50000"/>
                  </a:schemeClr>
                </a:solidFill>
              </a:rPr>
              <a:t>lavender buds become 5-petaled flowers</a:t>
            </a:r>
            <a:r>
              <a:rPr lang="en-US" sz="1400" dirty="0">
                <a:solidFill>
                  <a:schemeClr val="tx2">
                    <a:lumMod val="50000"/>
                  </a:schemeClr>
                </a:solidFill>
              </a:rPr>
              <a:t>.</a:t>
            </a:r>
          </a:p>
          <a:p>
            <a:pPr lvl="1">
              <a:spcBef>
                <a:spcPts val="0"/>
              </a:spcBef>
            </a:pPr>
            <a:r>
              <a:rPr lang="en-US" sz="1400" dirty="0">
                <a:solidFill>
                  <a:schemeClr val="tx2">
                    <a:lumMod val="50000"/>
                  </a:schemeClr>
                </a:solidFill>
              </a:rPr>
              <a:t>Produces hundreds of </a:t>
            </a:r>
            <a:r>
              <a:rPr lang="en-US" sz="1400" b="1" u="sng" dirty="0">
                <a:solidFill>
                  <a:schemeClr val="tx2">
                    <a:lumMod val="50000"/>
                  </a:schemeClr>
                </a:solidFill>
              </a:rPr>
              <a:t>yellow, marble-sized berries</a:t>
            </a:r>
            <a:r>
              <a:rPr lang="en-US" sz="1400" dirty="0">
                <a:solidFill>
                  <a:schemeClr val="tx2">
                    <a:lumMod val="50000"/>
                  </a:schemeClr>
                </a:solidFill>
              </a:rPr>
              <a:t>.</a:t>
            </a:r>
            <a:endParaRPr lang="en-US" sz="10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Outcompetes native plants with seed production, and secreting chemicals for Chinaberry benefit and growth. </a:t>
            </a:r>
          </a:p>
          <a:p>
            <a:pPr lvl="1">
              <a:spcBef>
                <a:spcPts val="0"/>
              </a:spcBef>
            </a:pPr>
            <a:r>
              <a:rPr lang="en-US" sz="1400" b="1" dirty="0">
                <a:solidFill>
                  <a:schemeClr val="accent5">
                    <a:lumMod val="50000"/>
                  </a:schemeClr>
                </a:solidFill>
              </a:rPr>
              <a:t>Flowers </a:t>
            </a:r>
            <a:r>
              <a:rPr lang="en-US" sz="1400" b="1" u="sng" dirty="0">
                <a:solidFill>
                  <a:schemeClr val="accent5">
                    <a:lumMod val="50000"/>
                  </a:schemeClr>
                </a:solidFill>
              </a:rPr>
              <a:t>serve no pollinator benefit</a:t>
            </a:r>
            <a:r>
              <a:rPr lang="en-US" sz="1400" b="1" dirty="0">
                <a:solidFill>
                  <a:schemeClr val="accent5">
                    <a:lumMod val="50000"/>
                  </a:schemeClr>
                </a:solidFill>
              </a:rPr>
              <a:t>, and seeds are widely spread by birds.</a:t>
            </a:r>
          </a:p>
          <a:p>
            <a:pPr lvl="1">
              <a:spcBef>
                <a:spcPts val="0"/>
              </a:spcBef>
            </a:pPr>
            <a:r>
              <a:rPr lang="en-US" sz="1400" b="1" dirty="0">
                <a:solidFill>
                  <a:schemeClr val="accent5">
                    <a:lumMod val="50000"/>
                  </a:schemeClr>
                </a:solidFill>
              </a:rPr>
              <a:t>ALL parts of the plant, </a:t>
            </a:r>
            <a:r>
              <a:rPr lang="en-US" sz="1400" b="1" u="sng" dirty="0">
                <a:solidFill>
                  <a:schemeClr val="accent5">
                    <a:lumMod val="50000"/>
                  </a:schemeClr>
                </a:solidFill>
              </a:rPr>
              <a:t>especially the fruit are poisonous </a:t>
            </a:r>
            <a:r>
              <a:rPr lang="en-US" sz="1400" b="1" dirty="0">
                <a:solidFill>
                  <a:schemeClr val="accent5">
                    <a:lumMod val="50000"/>
                  </a:schemeClr>
                </a:solidFill>
              </a:rPr>
              <a:t>to humans, some livestock, and mammals (like cats &amp; dogs). </a:t>
            </a:r>
          </a:p>
          <a:p>
            <a:pPr>
              <a:spcBef>
                <a:spcPts val="0"/>
              </a:spcBef>
            </a:pPr>
            <a:r>
              <a:rPr lang="en-US" sz="1600" b="1" u="sng" dirty="0">
                <a:solidFill>
                  <a:schemeClr val="tx1"/>
                </a:solidFill>
              </a:rPr>
              <a:t>Management</a:t>
            </a:r>
            <a:r>
              <a:rPr lang="en-US" sz="1600" b="1" dirty="0">
                <a:solidFill>
                  <a:schemeClr val="tx1"/>
                </a:solidFill>
              </a:rPr>
              <a:t>: Mechanical &amp; Chemical treatments</a:t>
            </a:r>
          </a:p>
          <a:p>
            <a:pPr lvl="1">
              <a:spcBef>
                <a:spcPts val="0"/>
              </a:spcBef>
            </a:pPr>
            <a:r>
              <a:rPr lang="en-US" sz="1400" b="1" dirty="0">
                <a:solidFill>
                  <a:schemeClr val="tx1"/>
                </a:solidFill>
              </a:rPr>
              <a:t>Cut tree &amp; quickly apply herbicides to tree stump</a:t>
            </a:r>
          </a:p>
          <a:p>
            <a:pPr lvl="1">
              <a:spcBef>
                <a:spcPts val="0"/>
              </a:spcBef>
            </a:pPr>
            <a:r>
              <a:rPr lang="en-US" sz="14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a:p>
            <a:pPr lvl="1">
              <a:spcBef>
                <a:spcPts val="0"/>
              </a:spcBef>
            </a:pPr>
            <a:endParaRPr lang="en-US" sz="1200" dirty="0">
              <a:solidFill>
                <a:schemeClr val="accent5">
                  <a:lumMod val="50000"/>
                </a:schemeClr>
              </a:solidFill>
              <a:highlight>
                <a:srgbClr val="FFFF00"/>
              </a:highlight>
            </a:endParaRPr>
          </a:p>
        </p:txBody>
      </p:sp>
      <p:pic>
        <p:nvPicPr>
          <p:cNvPr id="21" name="Picture 20" descr="Chinaberry (flowers): Chris Evans, Univ. of Illinois, Bugwood.org &#10;">
            <a:extLst>
              <a:ext uri="{FF2B5EF4-FFF2-40B4-BE49-F238E27FC236}">
                <a16:creationId xmlns:a16="http://schemas.microsoft.com/office/drawing/2014/main" id="{6E82AFAC-3CB7-4EF0-87BF-F97D48B14B78}"/>
              </a:ext>
            </a:extLst>
          </p:cNvPr>
          <p:cNvPicPr>
            <a:picLocks noChangeAspect="1"/>
          </p:cNvPicPr>
          <p:nvPr/>
        </p:nvPicPr>
        <p:blipFill rotWithShape="1">
          <a:blip r:embed="rId9"/>
          <a:srcRect l="26799" t="21602"/>
          <a:stretch/>
        </p:blipFill>
        <p:spPr>
          <a:xfrm>
            <a:off x="5794371" y="4992796"/>
            <a:ext cx="2103284" cy="1498792"/>
          </a:xfrm>
          <a:prstGeom prst="rect">
            <a:avLst/>
          </a:prstGeom>
          <a:ln>
            <a:solidFill>
              <a:schemeClr val="tx1"/>
            </a:solidFill>
          </a:ln>
        </p:spPr>
      </p:pic>
      <p:pic>
        <p:nvPicPr>
          <p:cNvPr id="23" name="Picture 22" descr="Chinaberry (buds):  Karan Rawlins, Univ. of Georgia">
            <a:extLst>
              <a:ext uri="{FF2B5EF4-FFF2-40B4-BE49-F238E27FC236}">
                <a16:creationId xmlns:a16="http://schemas.microsoft.com/office/drawing/2014/main" id="{4E8B3A9F-8B6F-477D-A13C-1E38C102FEF2}"/>
              </a:ext>
            </a:extLst>
          </p:cNvPr>
          <p:cNvPicPr>
            <a:picLocks noChangeAspect="1"/>
          </p:cNvPicPr>
          <p:nvPr/>
        </p:nvPicPr>
        <p:blipFill rotWithShape="1">
          <a:blip r:embed="rId10"/>
          <a:srcRect l="9203" t="10614" r="24608" b="33783"/>
          <a:stretch/>
        </p:blipFill>
        <p:spPr>
          <a:xfrm>
            <a:off x="7974571" y="4992796"/>
            <a:ext cx="1069690" cy="1073307"/>
          </a:xfrm>
          <a:prstGeom prst="rect">
            <a:avLst/>
          </a:prstGeom>
          <a:ln>
            <a:solidFill>
              <a:schemeClr val="tx1"/>
            </a:solidFill>
          </a:ln>
        </p:spPr>
      </p:pic>
      <p:pic>
        <p:nvPicPr>
          <p:cNvPr id="8" name="Picture 7" descr="Chinaberry (leaves): Chris Evans, Univ. of Illinois, Bugwood.org ">
            <a:extLst>
              <a:ext uri="{FF2B5EF4-FFF2-40B4-BE49-F238E27FC236}">
                <a16:creationId xmlns:a16="http://schemas.microsoft.com/office/drawing/2014/main" id="{07E1C4C4-95BB-4D38-A275-96376AB16FE1}"/>
              </a:ext>
            </a:extLst>
          </p:cNvPr>
          <p:cNvPicPr>
            <a:picLocks noChangeAspect="1"/>
          </p:cNvPicPr>
          <p:nvPr/>
        </p:nvPicPr>
        <p:blipFill rotWithShape="1">
          <a:blip r:embed="rId11"/>
          <a:srcRect l="23333" t="6970" r="1454" b="1327"/>
          <a:stretch/>
        </p:blipFill>
        <p:spPr>
          <a:xfrm rot="5400000">
            <a:off x="5235201" y="3064109"/>
            <a:ext cx="2053390" cy="1665778"/>
          </a:xfrm>
          <a:prstGeom prst="rect">
            <a:avLst/>
          </a:prstGeom>
          <a:ln>
            <a:solidFill>
              <a:schemeClr val="tx1"/>
            </a:solidFill>
          </a:ln>
        </p:spPr>
      </p:pic>
      <p:pic>
        <p:nvPicPr>
          <p:cNvPr id="25" name="Picture 24" descr="Chinaberry: Karan A. Rawlins, Univ of Georgia, Bugwood.org">
            <a:extLst>
              <a:ext uri="{FF2B5EF4-FFF2-40B4-BE49-F238E27FC236}">
                <a16:creationId xmlns:a16="http://schemas.microsoft.com/office/drawing/2014/main" id="{7ACBE830-99F4-4D43-8129-57570B79741B}"/>
              </a:ext>
            </a:extLst>
          </p:cNvPr>
          <p:cNvPicPr>
            <a:picLocks noChangeAspect="1"/>
          </p:cNvPicPr>
          <p:nvPr/>
        </p:nvPicPr>
        <p:blipFill rotWithShape="1">
          <a:blip r:embed="rId12"/>
          <a:srcRect l="8080" t="4160" r="3664" b="-716"/>
          <a:stretch/>
        </p:blipFill>
        <p:spPr>
          <a:xfrm>
            <a:off x="6113722" y="655530"/>
            <a:ext cx="2866314" cy="2090616"/>
          </a:xfrm>
          <a:prstGeom prst="rect">
            <a:avLst/>
          </a:prstGeom>
          <a:ln>
            <a:solidFill>
              <a:schemeClr val="tx1"/>
            </a:solidFill>
          </a:ln>
        </p:spPr>
      </p:pic>
    </p:spTree>
    <p:extLst>
      <p:ext uri="{BB962C8B-B14F-4D97-AF65-F5344CB8AC3E}">
        <p14:creationId xmlns:p14="http://schemas.microsoft.com/office/powerpoint/2010/main" val="811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533" y="1952314"/>
            <a:ext cx="9228085" cy="4940460"/>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82879" y="534679"/>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Chinese Privet</a:t>
            </a:r>
            <a:br>
              <a:rPr lang="en-US" sz="4000" b="1" dirty="0">
                <a:solidFill>
                  <a:srgbClr val="000000"/>
                </a:solidFill>
                <a:latin typeface="Century Gothic" panose="020B0502020202020204" pitchFamily="34" charset="0"/>
                <a:cs typeface="WC ROUGHTRAD Bta"/>
              </a:rPr>
            </a:br>
            <a:r>
              <a:rPr lang="en-US" sz="2700" b="1" i="1" dirty="0">
                <a:solidFill>
                  <a:srgbClr val="000000"/>
                </a:solidFill>
                <a:latin typeface="Century Gothic" panose="020B0502020202020204" pitchFamily="34" charset="0"/>
                <a:cs typeface="WC ROUGHTRAD Bta"/>
              </a:rPr>
              <a:t>Ligustrum </a:t>
            </a:r>
            <a:r>
              <a:rPr lang="en-US" sz="2700" b="1" i="1" dirty="0" err="1">
                <a:solidFill>
                  <a:srgbClr val="000000"/>
                </a:solidFill>
                <a:latin typeface="Century Gothic" panose="020B0502020202020204" pitchFamily="34" charset="0"/>
                <a:cs typeface="WC ROUGHTRAD Bta"/>
              </a:rPr>
              <a:t>sinense</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4" name="Picture 3" descr="Chinese Privet (berries): Karan A. Rawlins, University of Georgia, Bugwood.org">
            <a:extLst>
              <a:ext uri="{FF2B5EF4-FFF2-40B4-BE49-F238E27FC236}">
                <a16:creationId xmlns:a16="http://schemas.microsoft.com/office/drawing/2014/main" id="{010F9518-4784-464E-B96A-50C08B031D88}"/>
              </a:ext>
            </a:extLst>
          </p:cNvPr>
          <p:cNvPicPr>
            <a:picLocks noChangeAspect="1"/>
          </p:cNvPicPr>
          <p:nvPr/>
        </p:nvPicPr>
        <p:blipFill>
          <a:blip r:embed="rId8"/>
          <a:stretch>
            <a:fillRect/>
          </a:stretch>
        </p:blipFill>
        <p:spPr>
          <a:xfrm>
            <a:off x="5279281" y="4569201"/>
            <a:ext cx="2504073" cy="1669382"/>
          </a:xfrm>
          <a:prstGeom prst="rect">
            <a:avLst/>
          </a:prstGeom>
          <a:ln>
            <a:solidFill>
              <a:schemeClr val="tx1"/>
            </a:solidFill>
          </a:ln>
        </p:spPr>
      </p:pic>
      <p:sp>
        <p:nvSpPr>
          <p:cNvPr id="19" name="Content Placeholder 6">
            <a:extLst>
              <a:ext uri="{FF2B5EF4-FFF2-40B4-BE49-F238E27FC236}">
                <a16:creationId xmlns:a16="http://schemas.microsoft.com/office/drawing/2014/main" id="{221C0944-B448-47A2-B155-B71DF5D5F0D6}"/>
              </a:ext>
            </a:extLst>
          </p:cNvPr>
          <p:cNvSpPr txBox="1">
            <a:spLocks/>
          </p:cNvSpPr>
          <p:nvPr/>
        </p:nvSpPr>
        <p:spPr>
          <a:xfrm>
            <a:off x="193661" y="2335589"/>
            <a:ext cx="5058650" cy="4068551"/>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dirty="0">
                <a:solidFill>
                  <a:schemeClr val="tx2">
                    <a:lumMod val="50000"/>
                  </a:schemeClr>
                </a:solidFill>
              </a:rPr>
              <a:t>China, grows to 40 ft tall as shrub or tree.</a:t>
            </a: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2">
                    <a:lumMod val="50000"/>
                  </a:schemeClr>
                </a:solidFill>
              </a:rPr>
              <a:t>Brought as an ornamental in </a:t>
            </a:r>
            <a:r>
              <a:rPr lang="en-US" sz="1600" b="1" u="sng" dirty="0">
                <a:solidFill>
                  <a:schemeClr val="tx2">
                    <a:lumMod val="50000"/>
                  </a:schemeClr>
                </a:solidFill>
              </a:rPr>
              <a:t>1852</a:t>
            </a:r>
            <a:r>
              <a:rPr lang="en-US" sz="1600" b="1" dirty="0">
                <a:solidFill>
                  <a:schemeClr val="tx2">
                    <a:lumMod val="50000"/>
                  </a:schemeClr>
                </a:solidFill>
              </a:rPr>
              <a:t>.</a:t>
            </a:r>
            <a:endParaRPr lang="en-US" sz="1600" b="1" dirty="0">
              <a:solidFill>
                <a:schemeClr val="tx1"/>
              </a:solidFill>
            </a:endParaRPr>
          </a:p>
          <a:p>
            <a:pPr lvl="1">
              <a:spcBef>
                <a:spcPts val="0"/>
              </a:spcBef>
            </a:pPr>
            <a:r>
              <a:rPr lang="en-US" sz="1400" b="1" u="sng" dirty="0">
                <a:solidFill>
                  <a:schemeClr val="tx1"/>
                </a:solidFill>
              </a:rPr>
              <a:t>First Spread</a:t>
            </a:r>
            <a:r>
              <a:rPr lang="en-US" sz="1400" b="1" dirty="0">
                <a:solidFill>
                  <a:schemeClr val="tx1"/>
                </a:solidFill>
              </a:rPr>
              <a:t>: </a:t>
            </a:r>
            <a:r>
              <a:rPr lang="en-US" sz="1400" dirty="0">
                <a:solidFill>
                  <a:schemeClr val="tx2">
                    <a:lumMod val="50000"/>
                  </a:schemeClr>
                </a:solidFill>
              </a:rPr>
              <a:t>Escaped cultivation (Louisiana, 1930s). </a:t>
            </a:r>
            <a:r>
              <a:rPr lang="en-US" sz="1400" b="1" dirty="0">
                <a:solidFill>
                  <a:schemeClr val="accent5">
                    <a:lumMod val="50000"/>
                  </a:schemeClr>
                </a:solidFill>
              </a:rPr>
              <a:t>Widespread in Texas &amp; still available for purchase!</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are oblong (1-3 in.), on branches extending several feet in length.</a:t>
            </a:r>
          </a:p>
          <a:p>
            <a:pPr lvl="1">
              <a:spcBef>
                <a:spcPts val="0"/>
              </a:spcBef>
            </a:pPr>
            <a:r>
              <a:rPr lang="en-US" sz="1500" dirty="0">
                <a:solidFill>
                  <a:schemeClr val="tx2">
                    <a:lumMod val="50000"/>
                  </a:schemeClr>
                </a:solidFill>
              </a:rPr>
              <a:t>Numerous white and fragrant </a:t>
            </a:r>
            <a:r>
              <a:rPr lang="en-US" sz="1500" u="sng" dirty="0">
                <a:solidFill>
                  <a:schemeClr val="tx2">
                    <a:lumMod val="50000"/>
                  </a:schemeClr>
                </a:solidFill>
              </a:rPr>
              <a:t>flower clusters</a:t>
            </a:r>
            <a:r>
              <a:rPr lang="en-US" sz="1500" dirty="0">
                <a:solidFill>
                  <a:schemeClr val="tx2">
                    <a:lumMod val="50000"/>
                  </a:schemeClr>
                </a:solidFill>
              </a:rPr>
              <a:t>.</a:t>
            </a:r>
          </a:p>
          <a:p>
            <a:pPr lvl="1">
              <a:spcBef>
                <a:spcPts val="0"/>
              </a:spcBef>
            </a:pPr>
            <a:r>
              <a:rPr lang="en-US" sz="1500" dirty="0">
                <a:solidFill>
                  <a:schemeClr val="tx2">
                    <a:lumMod val="50000"/>
                  </a:schemeClr>
                </a:solidFill>
              </a:rPr>
              <a:t>Produces hundreds of </a:t>
            </a:r>
            <a:r>
              <a:rPr lang="en-US" sz="1500" u="sng" dirty="0">
                <a:solidFill>
                  <a:schemeClr val="tx2">
                    <a:lumMod val="50000"/>
                  </a:schemeClr>
                </a:solidFill>
              </a:rPr>
              <a:t>blue-black berry clusters</a:t>
            </a:r>
            <a:r>
              <a:rPr lang="en-US" sz="1500" dirty="0">
                <a:solidFill>
                  <a:schemeClr val="tx2">
                    <a:lumMod val="50000"/>
                  </a:schemeClr>
                </a:solidFill>
              </a:rPr>
              <a:t>.</a:t>
            </a: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Outcompetes native plants with seed production and root sprouts. It will dominate pastures and natural areas. </a:t>
            </a:r>
          </a:p>
          <a:p>
            <a:pPr lvl="1">
              <a:spcBef>
                <a:spcPts val="0"/>
              </a:spcBef>
            </a:pPr>
            <a:r>
              <a:rPr lang="en-US" sz="1500" u="sng" dirty="0">
                <a:solidFill>
                  <a:schemeClr val="accent5">
                    <a:lumMod val="50000"/>
                  </a:schemeClr>
                </a:solidFill>
              </a:rPr>
              <a:t>Berries are poisonous </a:t>
            </a:r>
            <a:r>
              <a:rPr lang="en-US" sz="1500" dirty="0">
                <a:solidFill>
                  <a:schemeClr val="accent5">
                    <a:lumMod val="50000"/>
                  </a:schemeClr>
                </a:solidFill>
              </a:rPr>
              <a:t>to humans. </a:t>
            </a:r>
          </a:p>
          <a:p>
            <a:pPr>
              <a:spcBef>
                <a:spcPts val="0"/>
              </a:spcBef>
            </a:pPr>
            <a:r>
              <a:rPr lang="en-US" sz="1600" b="1" u="sng" dirty="0">
                <a:solidFill>
                  <a:schemeClr val="tx1"/>
                </a:solidFill>
              </a:rPr>
              <a:t>Management</a:t>
            </a:r>
            <a:r>
              <a:rPr lang="en-US" sz="1600" b="1" dirty="0">
                <a:solidFill>
                  <a:schemeClr val="tx1"/>
                </a:solidFill>
              </a:rPr>
              <a:t>: </a:t>
            </a:r>
            <a:r>
              <a:rPr lang="en-US" sz="1600" b="1" dirty="0">
                <a:solidFill>
                  <a:schemeClr val="tx2">
                    <a:lumMod val="50000"/>
                  </a:schemeClr>
                </a:solidFill>
              </a:rPr>
              <a:t>Mechanical &amp; Chemical treatments</a:t>
            </a:r>
          </a:p>
          <a:p>
            <a:pPr lvl="1">
              <a:spcBef>
                <a:spcPts val="0"/>
              </a:spcBef>
            </a:pPr>
            <a:r>
              <a:rPr lang="en-US" sz="1500" dirty="0">
                <a:solidFill>
                  <a:schemeClr val="tx2">
                    <a:lumMod val="50000"/>
                  </a:schemeClr>
                </a:solidFill>
              </a:rPr>
              <a:t>Hand-pull small sprouts as quickly as possible!</a:t>
            </a:r>
          </a:p>
          <a:p>
            <a:pPr lvl="2">
              <a:spcBef>
                <a:spcPts val="0"/>
              </a:spcBef>
            </a:pPr>
            <a:r>
              <a:rPr lang="en-US" sz="1500" dirty="0">
                <a:solidFill>
                  <a:schemeClr val="tx2">
                    <a:lumMod val="50000"/>
                  </a:schemeClr>
                </a:solidFill>
              </a:rPr>
              <a:t>Root fragments will cause resprouting.</a:t>
            </a:r>
          </a:p>
          <a:p>
            <a:pPr lvl="1">
              <a:spcBef>
                <a:spcPts val="0"/>
              </a:spcBef>
            </a:pPr>
            <a:r>
              <a:rPr lang="en-US" sz="1500" dirty="0">
                <a:solidFill>
                  <a:schemeClr val="tx2">
                    <a:lumMod val="50000"/>
                  </a:schemeClr>
                </a:solidFill>
              </a:rPr>
              <a:t>Cut tree &amp; quickly apply herbicides to stumps</a:t>
            </a:r>
          </a:p>
          <a:p>
            <a:pPr lvl="1">
              <a:spcBef>
                <a:spcPts val="0"/>
              </a:spcBef>
            </a:pP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a:p>
            <a:pPr lvl="1">
              <a:spcBef>
                <a:spcPts val="0"/>
              </a:spcBef>
            </a:pPr>
            <a:endParaRPr lang="en-US" sz="1200" dirty="0">
              <a:solidFill>
                <a:schemeClr val="accent5">
                  <a:lumMod val="50000"/>
                </a:schemeClr>
              </a:solidFill>
              <a:highlight>
                <a:srgbClr val="FFFF00"/>
              </a:highlight>
            </a:endParaRPr>
          </a:p>
        </p:txBody>
      </p:sp>
      <p:pic>
        <p:nvPicPr>
          <p:cNvPr id="8" name="Picture 7" descr="Privet (flowers): James R. Allison, Georgia Dept of Natural Resources, Bugwood.org">
            <a:extLst>
              <a:ext uri="{FF2B5EF4-FFF2-40B4-BE49-F238E27FC236}">
                <a16:creationId xmlns:a16="http://schemas.microsoft.com/office/drawing/2014/main" id="{9BD4E1DB-6CFB-4C9B-BC58-A8A78701EA57}"/>
              </a:ext>
            </a:extLst>
          </p:cNvPr>
          <p:cNvPicPr>
            <a:picLocks noChangeAspect="1"/>
          </p:cNvPicPr>
          <p:nvPr/>
        </p:nvPicPr>
        <p:blipFill rotWithShape="1">
          <a:blip r:embed="rId9"/>
          <a:srcRect t="12900"/>
          <a:stretch/>
        </p:blipFill>
        <p:spPr>
          <a:xfrm rot="16200000">
            <a:off x="7064745" y="3288965"/>
            <a:ext cx="2504073" cy="1454043"/>
          </a:xfrm>
          <a:prstGeom prst="rect">
            <a:avLst/>
          </a:prstGeom>
          <a:ln>
            <a:solidFill>
              <a:schemeClr val="tx1"/>
            </a:solidFill>
          </a:ln>
        </p:spPr>
      </p:pic>
      <p:pic>
        <p:nvPicPr>
          <p:cNvPr id="10" name="Picture 9" descr="Privet (Shrubs): David J. Moorhead, University of Georgia, Bugwood.org">
            <a:extLst>
              <a:ext uri="{FF2B5EF4-FFF2-40B4-BE49-F238E27FC236}">
                <a16:creationId xmlns:a16="http://schemas.microsoft.com/office/drawing/2014/main" id="{B07B432D-269C-480D-87D5-EDCF4E0F50B2}"/>
              </a:ext>
            </a:extLst>
          </p:cNvPr>
          <p:cNvPicPr>
            <a:picLocks noChangeAspect="1"/>
          </p:cNvPicPr>
          <p:nvPr/>
        </p:nvPicPr>
        <p:blipFill rotWithShape="1">
          <a:blip r:embed="rId10"/>
          <a:srcRect l="5000" t="29209" r="3488"/>
          <a:stretch/>
        </p:blipFill>
        <p:spPr>
          <a:xfrm>
            <a:off x="5396836" y="773784"/>
            <a:ext cx="3646967" cy="1875900"/>
          </a:xfrm>
          <a:prstGeom prst="rect">
            <a:avLst/>
          </a:prstGeom>
          <a:ln>
            <a:solidFill>
              <a:schemeClr val="tx1"/>
            </a:solidFill>
          </a:ln>
        </p:spPr>
      </p:pic>
      <p:pic>
        <p:nvPicPr>
          <p:cNvPr id="21" name="Picture 20" descr="Privet (leaves): Citizen Report to Texasinvasives.org">
            <a:extLst>
              <a:ext uri="{FF2B5EF4-FFF2-40B4-BE49-F238E27FC236}">
                <a16:creationId xmlns:a16="http://schemas.microsoft.com/office/drawing/2014/main" id="{7BEAE719-823A-41C2-AEE0-6FA83BF5627F}"/>
              </a:ext>
            </a:extLst>
          </p:cNvPr>
          <p:cNvPicPr>
            <a:picLocks noChangeAspect="1"/>
          </p:cNvPicPr>
          <p:nvPr/>
        </p:nvPicPr>
        <p:blipFill rotWithShape="1">
          <a:blip r:embed="rId11"/>
          <a:srcRect l="2558" t="6900" r="3604"/>
          <a:stretch/>
        </p:blipFill>
        <p:spPr>
          <a:xfrm>
            <a:off x="5267771" y="2769435"/>
            <a:ext cx="2243469" cy="1669382"/>
          </a:xfrm>
          <a:prstGeom prst="rect">
            <a:avLst/>
          </a:prstGeom>
          <a:ln>
            <a:solidFill>
              <a:schemeClr val="tx1"/>
            </a:solidFill>
          </a:ln>
        </p:spPr>
      </p:pic>
    </p:spTree>
    <p:extLst>
      <p:ext uri="{BB962C8B-B14F-4D97-AF65-F5344CB8AC3E}">
        <p14:creationId xmlns:p14="http://schemas.microsoft.com/office/powerpoint/2010/main" val="35943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2529" y="1796901"/>
            <a:ext cx="9218430" cy="506109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63965" y="503293"/>
            <a:ext cx="4717776" cy="882958"/>
          </a:xfrm>
        </p:spPr>
        <p:txBody>
          <a:bodyPr>
            <a:normAutofit fontScale="90000"/>
          </a:bodyPr>
          <a:lstStyle/>
          <a:p>
            <a:r>
              <a:rPr lang="en-US" sz="4000" b="1" dirty="0">
                <a:solidFill>
                  <a:srgbClr val="C00000"/>
                </a:solidFill>
                <a:latin typeface="Century Gothic" panose="020B0502020202020204" pitchFamily="34" charset="0"/>
                <a:cs typeface="WC ROUGHTRAD Bta"/>
              </a:rPr>
              <a:t>Chinese </a:t>
            </a:r>
            <a:r>
              <a:rPr lang="en-US" sz="4000" b="1" dirty="0" err="1">
                <a:solidFill>
                  <a:srgbClr val="C00000"/>
                </a:solidFill>
                <a:latin typeface="Century Gothic" panose="020B0502020202020204" pitchFamily="34" charset="0"/>
                <a:cs typeface="WC ROUGHTRAD Bta"/>
              </a:rPr>
              <a:t>Tallowtree</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Triadica</a:t>
            </a:r>
            <a:r>
              <a:rPr lang="en-US" sz="2700" b="1" i="1" dirty="0">
                <a:solidFill>
                  <a:srgbClr val="0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sebifera</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3" name="Picture 2" descr="Chinese Tallow (seeds): Franklin Bonner, USFS (retired), Bugwood.org">
            <a:extLst>
              <a:ext uri="{FF2B5EF4-FFF2-40B4-BE49-F238E27FC236}">
                <a16:creationId xmlns:a16="http://schemas.microsoft.com/office/drawing/2014/main" id="{8BEDCD43-6A4A-4E82-BAFD-698B46D57001}"/>
              </a:ext>
            </a:extLst>
          </p:cNvPr>
          <p:cNvPicPr>
            <a:picLocks noChangeAspect="1"/>
          </p:cNvPicPr>
          <p:nvPr/>
        </p:nvPicPr>
        <p:blipFill rotWithShape="1">
          <a:blip r:embed="rId8"/>
          <a:srcRect l="18114"/>
          <a:stretch/>
        </p:blipFill>
        <p:spPr>
          <a:xfrm>
            <a:off x="6702598" y="4461383"/>
            <a:ext cx="2359997" cy="2161547"/>
          </a:xfrm>
          <a:prstGeom prst="rect">
            <a:avLst/>
          </a:prstGeom>
          <a:ln>
            <a:solidFill>
              <a:schemeClr val="tx1"/>
            </a:solidFill>
          </a:ln>
        </p:spPr>
      </p:pic>
      <p:pic>
        <p:nvPicPr>
          <p:cNvPr id="19" name="Picture 18" descr="Chinese Tallow: James H Miller, USDA Forest Service, Bugwood.org&#10;">
            <a:extLst>
              <a:ext uri="{FF2B5EF4-FFF2-40B4-BE49-F238E27FC236}">
                <a16:creationId xmlns:a16="http://schemas.microsoft.com/office/drawing/2014/main" id="{0D04F6F5-4219-43D2-8462-64A61DA4A2C3}"/>
              </a:ext>
            </a:extLst>
          </p:cNvPr>
          <p:cNvPicPr>
            <a:picLocks noChangeAspect="1"/>
          </p:cNvPicPr>
          <p:nvPr/>
        </p:nvPicPr>
        <p:blipFill rotWithShape="1">
          <a:blip r:embed="rId9"/>
          <a:srcRect l="4028" t="11385"/>
          <a:stretch/>
        </p:blipFill>
        <p:spPr>
          <a:xfrm>
            <a:off x="6805272" y="1265278"/>
            <a:ext cx="2257324" cy="3135603"/>
          </a:xfrm>
          <a:prstGeom prst="rect">
            <a:avLst/>
          </a:prstGeom>
          <a:ln>
            <a:solidFill>
              <a:schemeClr val="tx1"/>
            </a:solidFill>
          </a:ln>
        </p:spPr>
      </p:pic>
      <p:pic>
        <p:nvPicPr>
          <p:cNvPr id="20" name="Picture 19" descr="Chinese Tallow (changing leaves): Karan A. Rawlins, University of Georgia, Bugwood.org">
            <a:extLst>
              <a:ext uri="{FF2B5EF4-FFF2-40B4-BE49-F238E27FC236}">
                <a16:creationId xmlns:a16="http://schemas.microsoft.com/office/drawing/2014/main" id="{A5C0ACDE-7186-4DCE-8132-82C62C409D75}"/>
              </a:ext>
            </a:extLst>
          </p:cNvPr>
          <p:cNvPicPr>
            <a:picLocks noChangeAspect="1"/>
          </p:cNvPicPr>
          <p:nvPr/>
        </p:nvPicPr>
        <p:blipFill rotWithShape="1">
          <a:blip r:embed="rId10"/>
          <a:srcRect l="14526" t="17995"/>
          <a:stretch/>
        </p:blipFill>
        <p:spPr>
          <a:xfrm>
            <a:off x="5154646" y="2107535"/>
            <a:ext cx="1590485" cy="2293346"/>
          </a:xfrm>
          <a:prstGeom prst="rect">
            <a:avLst/>
          </a:prstGeom>
          <a:ln>
            <a:solidFill>
              <a:schemeClr val="tx1"/>
            </a:solidFill>
          </a:ln>
        </p:spPr>
      </p:pic>
      <p:sp>
        <p:nvSpPr>
          <p:cNvPr id="21" name="Content Placeholder 6">
            <a:extLst>
              <a:ext uri="{FF2B5EF4-FFF2-40B4-BE49-F238E27FC236}">
                <a16:creationId xmlns:a16="http://schemas.microsoft.com/office/drawing/2014/main" id="{79877A0F-4827-4087-96B5-8CC87728B39C}"/>
              </a:ext>
            </a:extLst>
          </p:cNvPr>
          <p:cNvSpPr txBox="1">
            <a:spLocks/>
          </p:cNvSpPr>
          <p:nvPr/>
        </p:nvSpPr>
        <p:spPr>
          <a:xfrm>
            <a:off x="163965" y="2115026"/>
            <a:ext cx="5067254" cy="4485472"/>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China and can growth up to 70 ft tall</a:t>
            </a:r>
            <a:r>
              <a:rPr lang="en-US" sz="1600" b="1" dirty="0">
                <a:solidFill>
                  <a:schemeClr val="tx2">
                    <a:lumMod val="50000"/>
                  </a:schemeClr>
                </a:solidFill>
              </a:rPr>
              <a:t>.</a:t>
            </a:r>
            <a:endParaRPr lang="en-US" sz="1600" dirty="0">
              <a:solidFill>
                <a:schemeClr val="tx2">
                  <a:lumMod val="50000"/>
                </a:schemeClr>
              </a:solidFill>
            </a:endParaRP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2">
                    <a:lumMod val="50000"/>
                  </a:schemeClr>
                </a:solidFill>
              </a:rPr>
              <a:t>Imported for ornamental, soap and seed oil production </a:t>
            </a:r>
            <a:r>
              <a:rPr lang="en-US" sz="1600" b="1" u="sng" dirty="0">
                <a:solidFill>
                  <a:schemeClr val="tx2">
                    <a:lumMod val="50000"/>
                  </a:schemeClr>
                </a:solidFill>
              </a:rPr>
              <a:t>in the 1700s</a:t>
            </a:r>
            <a:endParaRPr lang="en-US" sz="1600" b="1" u="sng" dirty="0">
              <a:solidFill>
                <a:schemeClr val="tx1"/>
              </a:solidFill>
            </a:endParaRPr>
          </a:p>
          <a:p>
            <a:pPr lvl="1">
              <a:spcBef>
                <a:spcPts val="0"/>
              </a:spcBef>
            </a:pPr>
            <a:r>
              <a:rPr lang="en-US" sz="1400" b="1" u="sng" dirty="0">
                <a:solidFill>
                  <a:schemeClr val="tx1"/>
                </a:solidFill>
              </a:rPr>
              <a:t>Now</a:t>
            </a:r>
            <a:r>
              <a:rPr lang="en-US" sz="1400" b="1" dirty="0">
                <a:solidFill>
                  <a:schemeClr val="tx1"/>
                </a:solidFill>
              </a:rPr>
              <a:t>: </a:t>
            </a:r>
            <a:r>
              <a:rPr lang="en-US" sz="1400" b="1" dirty="0">
                <a:solidFill>
                  <a:schemeClr val="accent5">
                    <a:lumMod val="50000"/>
                  </a:schemeClr>
                </a:solidFill>
              </a:rPr>
              <a:t>Widespread Southeast US and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are rounded and </a:t>
            </a:r>
            <a:r>
              <a:rPr lang="en-US" sz="1600" u="sng" dirty="0">
                <a:solidFill>
                  <a:schemeClr val="tx2">
                    <a:lumMod val="50000"/>
                  </a:schemeClr>
                </a:solidFill>
              </a:rPr>
              <a:t>kite-shaped</a:t>
            </a:r>
            <a:r>
              <a:rPr lang="en-US" sz="1600" dirty="0">
                <a:solidFill>
                  <a:schemeClr val="tx2">
                    <a:lumMod val="50000"/>
                  </a:schemeClr>
                </a:solidFill>
              </a:rPr>
              <a:t>, that change colors in the fall. </a:t>
            </a:r>
          </a:p>
          <a:p>
            <a:pPr lvl="1">
              <a:spcBef>
                <a:spcPts val="0"/>
              </a:spcBef>
            </a:pPr>
            <a:r>
              <a:rPr lang="en-US" sz="1400" dirty="0">
                <a:solidFill>
                  <a:schemeClr val="tx2">
                    <a:lumMod val="50000"/>
                  </a:schemeClr>
                </a:solidFill>
              </a:rPr>
              <a:t>Flowers develop into </a:t>
            </a:r>
            <a:r>
              <a:rPr lang="en-US" sz="1400" u="sng" dirty="0">
                <a:solidFill>
                  <a:schemeClr val="tx2">
                    <a:lumMod val="50000"/>
                  </a:schemeClr>
                </a:solidFill>
              </a:rPr>
              <a:t>catkins</a:t>
            </a:r>
            <a:r>
              <a:rPr lang="en-US" sz="1400" dirty="0">
                <a:solidFill>
                  <a:schemeClr val="tx2">
                    <a:lumMod val="50000"/>
                  </a:schemeClr>
                </a:solidFill>
              </a:rPr>
              <a:t> </a:t>
            </a:r>
          </a:p>
          <a:p>
            <a:pPr lvl="1">
              <a:spcBef>
                <a:spcPts val="0"/>
              </a:spcBef>
            </a:pPr>
            <a:r>
              <a:rPr lang="en-US" sz="1400" dirty="0">
                <a:solidFill>
                  <a:schemeClr val="tx2">
                    <a:lumMod val="50000"/>
                  </a:schemeClr>
                </a:solidFill>
              </a:rPr>
              <a:t>Then a </a:t>
            </a:r>
            <a:r>
              <a:rPr lang="en-US" sz="1400" u="sng" dirty="0">
                <a:solidFill>
                  <a:schemeClr val="tx2">
                    <a:lumMod val="50000"/>
                  </a:schemeClr>
                </a:solidFill>
              </a:rPr>
              <a:t>three-lobed capsule </a:t>
            </a:r>
            <a:r>
              <a:rPr lang="en-US" sz="1400" dirty="0">
                <a:solidFill>
                  <a:schemeClr val="tx2">
                    <a:lumMod val="50000"/>
                  </a:schemeClr>
                </a:solidFill>
              </a:rPr>
              <a:t>with white waxy seeds insides (like popcorn).</a:t>
            </a:r>
            <a:endParaRPr lang="en-US" sz="10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Produces thousands of seeds that can be dormant in the soil for 5 years; making it difficult to eliminate.</a:t>
            </a:r>
          </a:p>
          <a:p>
            <a:pPr lvl="1">
              <a:spcBef>
                <a:spcPts val="0"/>
              </a:spcBef>
            </a:pPr>
            <a:r>
              <a:rPr lang="en-US" sz="1400" dirty="0">
                <a:solidFill>
                  <a:schemeClr val="accent5">
                    <a:lumMod val="50000"/>
                  </a:schemeClr>
                </a:solidFill>
              </a:rPr>
              <a:t>Seeds have tannins that acidifies soil pH and inhibits native plants but benefits Tallow growth. They also change water pH when enough fall into water source.</a:t>
            </a:r>
          </a:p>
          <a:p>
            <a:pPr>
              <a:spcBef>
                <a:spcPts val="0"/>
              </a:spcBef>
            </a:pPr>
            <a:r>
              <a:rPr lang="en-US" sz="1600" b="1" u="sng" dirty="0">
                <a:solidFill>
                  <a:schemeClr val="tx1"/>
                </a:solidFill>
              </a:rPr>
              <a:t>Management:</a:t>
            </a:r>
            <a:r>
              <a:rPr lang="en-US" sz="1600" b="1" dirty="0">
                <a:solidFill>
                  <a:schemeClr val="tx1"/>
                </a:solidFill>
              </a:rPr>
              <a:t> Mechanical &amp; Chemical treatments</a:t>
            </a:r>
          </a:p>
          <a:p>
            <a:pPr lvl="1">
              <a:spcBef>
                <a:spcPts val="0"/>
              </a:spcBef>
            </a:pPr>
            <a:r>
              <a:rPr lang="en-US" sz="1500" dirty="0">
                <a:solidFill>
                  <a:schemeClr val="tx2">
                    <a:lumMod val="50000"/>
                  </a:schemeClr>
                </a:solidFill>
              </a:rPr>
              <a:t>Hand-pull small sprouts as quickly as possible!</a:t>
            </a:r>
          </a:p>
          <a:p>
            <a:pPr lvl="1">
              <a:spcBef>
                <a:spcPts val="0"/>
              </a:spcBef>
            </a:pPr>
            <a:r>
              <a:rPr lang="en-US" sz="1500" dirty="0">
                <a:solidFill>
                  <a:schemeClr val="tx2">
                    <a:lumMod val="50000"/>
                  </a:schemeClr>
                </a:solidFill>
              </a:rPr>
              <a:t>Cut tree &amp; quickly apply herbicides to stumps</a:t>
            </a:r>
          </a:p>
          <a:p>
            <a:pPr lvl="1">
              <a:spcBef>
                <a:spcPts val="0"/>
              </a:spcBef>
            </a:pP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a:p>
            <a:pPr>
              <a:spcBef>
                <a:spcPts val="0"/>
              </a:spcBef>
            </a:pPr>
            <a:endParaRPr lang="en-US" sz="1400" dirty="0">
              <a:solidFill>
                <a:schemeClr val="accent5">
                  <a:lumMod val="50000"/>
                </a:schemeClr>
              </a:solidFill>
            </a:endParaRPr>
          </a:p>
        </p:txBody>
      </p:sp>
      <p:pic>
        <p:nvPicPr>
          <p:cNvPr id="8" name="Picture 7" descr="Tallow (catkins): John M. Randall, The Nature Conservancy, Bugwood.org">
            <a:extLst>
              <a:ext uri="{FF2B5EF4-FFF2-40B4-BE49-F238E27FC236}">
                <a16:creationId xmlns:a16="http://schemas.microsoft.com/office/drawing/2014/main" id="{57883E37-539A-48A6-BB73-46A2CEFD15BF}"/>
              </a:ext>
            </a:extLst>
          </p:cNvPr>
          <p:cNvPicPr>
            <a:picLocks noChangeAspect="1"/>
          </p:cNvPicPr>
          <p:nvPr/>
        </p:nvPicPr>
        <p:blipFill rotWithShape="1">
          <a:blip r:embed="rId11"/>
          <a:srcRect l="11707" t="6029" r="5359"/>
          <a:stretch/>
        </p:blipFill>
        <p:spPr>
          <a:xfrm>
            <a:off x="5324888" y="4461383"/>
            <a:ext cx="1305306" cy="2231598"/>
          </a:xfrm>
          <a:prstGeom prst="rect">
            <a:avLst/>
          </a:prstGeom>
          <a:ln>
            <a:solidFill>
              <a:schemeClr val="tx1"/>
            </a:solidFill>
          </a:ln>
        </p:spPr>
      </p:pic>
    </p:spTree>
    <p:extLst>
      <p:ext uri="{BB962C8B-B14F-4D97-AF65-F5344CB8AC3E}">
        <p14:creationId xmlns:p14="http://schemas.microsoft.com/office/powerpoint/2010/main" val="1905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27942"/>
            <a:ext cx="9144000" cy="5090216"/>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48663" y="547016"/>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Giant Reed</a:t>
            </a:r>
            <a:br>
              <a:rPr lang="en-US" sz="4000" b="1" dirty="0">
                <a:solidFill>
                  <a:srgbClr val="000000"/>
                </a:solidFill>
                <a:latin typeface="Century Gothic" panose="020B0502020202020204" pitchFamily="34" charset="0"/>
                <a:cs typeface="WC ROUGHTRAD Bta"/>
              </a:rPr>
            </a:br>
            <a:r>
              <a:rPr lang="en-US" sz="2700" b="1" i="1" dirty="0">
                <a:solidFill>
                  <a:srgbClr val="000000"/>
                </a:solidFill>
                <a:latin typeface="Century Gothic" panose="020B0502020202020204" pitchFamily="34" charset="0"/>
                <a:cs typeface="WC ROUGHTRAD Bta"/>
              </a:rPr>
              <a:t>Arundo </a:t>
            </a:r>
            <a:r>
              <a:rPr lang="en-US" sz="2700" b="1" i="1" dirty="0" err="1">
                <a:solidFill>
                  <a:srgbClr val="000000"/>
                </a:solidFill>
                <a:latin typeface="Century Gothic" panose="020B0502020202020204" pitchFamily="34" charset="0"/>
                <a:cs typeface="WC ROUGHTRAD Bta"/>
              </a:rPr>
              <a:t>donax</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3" name="Picture 2" descr="Plume of Giant Reed: David J. Moorhead, University of Georgia, Bugwood.org">
            <a:extLst>
              <a:ext uri="{FF2B5EF4-FFF2-40B4-BE49-F238E27FC236}">
                <a16:creationId xmlns:a16="http://schemas.microsoft.com/office/drawing/2014/main" id="{CA12F76B-5B69-4B26-9C04-47B5A5FA8482}"/>
              </a:ext>
            </a:extLst>
          </p:cNvPr>
          <p:cNvPicPr>
            <a:picLocks noChangeAspect="1"/>
          </p:cNvPicPr>
          <p:nvPr/>
        </p:nvPicPr>
        <p:blipFill rotWithShape="1">
          <a:blip r:embed="rId8"/>
          <a:srcRect l="5892" t="14193" b="-1"/>
          <a:stretch/>
        </p:blipFill>
        <p:spPr>
          <a:xfrm>
            <a:off x="7183054" y="944984"/>
            <a:ext cx="1845645" cy="2243801"/>
          </a:xfrm>
          <a:prstGeom prst="rect">
            <a:avLst/>
          </a:prstGeom>
          <a:ln>
            <a:solidFill>
              <a:schemeClr val="tx1"/>
            </a:solidFill>
          </a:ln>
        </p:spPr>
      </p:pic>
      <p:pic>
        <p:nvPicPr>
          <p:cNvPr id="20" name="Picture 19" descr="Giant Reed: Chuck Bargeron, University of Georgia, Bugwood.org ">
            <a:extLst>
              <a:ext uri="{FF2B5EF4-FFF2-40B4-BE49-F238E27FC236}">
                <a16:creationId xmlns:a16="http://schemas.microsoft.com/office/drawing/2014/main" id="{7B0A515C-D2B4-4060-8070-6676EB60F83C}"/>
              </a:ext>
            </a:extLst>
          </p:cNvPr>
          <p:cNvPicPr>
            <a:picLocks noChangeAspect="1"/>
          </p:cNvPicPr>
          <p:nvPr/>
        </p:nvPicPr>
        <p:blipFill rotWithShape="1">
          <a:blip r:embed="rId9"/>
          <a:srcRect t="5394"/>
          <a:stretch/>
        </p:blipFill>
        <p:spPr>
          <a:xfrm>
            <a:off x="6149894" y="3338598"/>
            <a:ext cx="2404807" cy="3412607"/>
          </a:xfrm>
          <a:prstGeom prst="rect">
            <a:avLst/>
          </a:prstGeom>
          <a:ln>
            <a:solidFill>
              <a:schemeClr val="tx1"/>
            </a:solidFill>
          </a:ln>
        </p:spPr>
      </p:pic>
      <p:sp>
        <p:nvSpPr>
          <p:cNvPr id="21" name="Content Placeholder 6">
            <a:extLst>
              <a:ext uri="{FF2B5EF4-FFF2-40B4-BE49-F238E27FC236}">
                <a16:creationId xmlns:a16="http://schemas.microsoft.com/office/drawing/2014/main" id="{090B55EB-70C7-4D9F-96E1-359161BBE8B6}"/>
              </a:ext>
            </a:extLst>
          </p:cNvPr>
          <p:cNvSpPr txBox="1">
            <a:spLocks/>
          </p:cNvSpPr>
          <p:nvPr/>
        </p:nvSpPr>
        <p:spPr>
          <a:xfrm>
            <a:off x="207892" y="2137945"/>
            <a:ext cx="5322452" cy="4745044"/>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pPr>
            <a:r>
              <a:rPr lang="en-US" sz="1600" b="1" u="sng" dirty="0">
                <a:solidFill>
                  <a:schemeClr val="tx1"/>
                </a:solidFill>
              </a:rPr>
              <a:t>Native</a:t>
            </a:r>
            <a:r>
              <a:rPr lang="en-US" sz="1600" b="1" dirty="0">
                <a:solidFill>
                  <a:schemeClr val="tx1"/>
                </a:solidFill>
              </a:rPr>
              <a:t>: </a:t>
            </a:r>
            <a:r>
              <a:rPr lang="en-US" sz="1600" dirty="0">
                <a:solidFill>
                  <a:schemeClr val="tx2">
                    <a:lumMod val="50000"/>
                  </a:schemeClr>
                </a:solidFill>
              </a:rPr>
              <a:t>Perennial grass native to Eurasia that grows up to 20 ft tall.</a:t>
            </a: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1"/>
                </a:solidFill>
              </a:rPr>
              <a:t>In the </a:t>
            </a:r>
            <a:r>
              <a:rPr lang="en-US" sz="1600" b="1" u="sng" dirty="0">
                <a:solidFill>
                  <a:schemeClr val="tx1"/>
                </a:solidFill>
              </a:rPr>
              <a:t>early 1800s </a:t>
            </a:r>
            <a:r>
              <a:rPr lang="en-US" sz="1600" dirty="0">
                <a:solidFill>
                  <a:schemeClr val="tx1"/>
                </a:solidFill>
              </a:rPr>
              <a:t>to California</a:t>
            </a:r>
            <a:r>
              <a:rPr lang="en-US" sz="1600" b="1" dirty="0">
                <a:solidFill>
                  <a:schemeClr val="tx1"/>
                </a:solidFill>
              </a:rPr>
              <a:t>.</a:t>
            </a:r>
            <a:endParaRPr lang="en-US" sz="1600" dirty="0">
              <a:solidFill>
                <a:schemeClr val="tx2">
                  <a:lumMod val="50000"/>
                </a:schemeClr>
              </a:solidFill>
            </a:endParaRPr>
          </a:p>
          <a:p>
            <a:pPr lvl="1">
              <a:spcBef>
                <a:spcPts val="0"/>
              </a:spcBef>
            </a:pPr>
            <a:r>
              <a:rPr lang="en-US" sz="1400" b="1" u="sng" dirty="0">
                <a:solidFill>
                  <a:schemeClr val="tx1"/>
                </a:solidFill>
              </a:rPr>
              <a:t>Now:</a:t>
            </a:r>
            <a:r>
              <a:rPr lang="en-US" sz="1400" dirty="0">
                <a:solidFill>
                  <a:schemeClr val="tx1"/>
                </a:solidFill>
              </a:rPr>
              <a:t> Found in 25 states.</a:t>
            </a:r>
            <a:r>
              <a:rPr lang="en-US" sz="1400" dirty="0">
                <a:solidFill>
                  <a:schemeClr val="tx2">
                    <a:lumMod val="50000"/>
                  </a:schemeClr>
                </a:solidFill>
              </a:rPr>
              <a:t> </a:t>
            </a:r>
            <a:r>
              <a:rPr lang="en-US" sz="1400" b="1" dirty="0">
                <a:solidFill>
                  <a:schemeClr val="accent5">
                    <a:lumMod val="50000"/>
                  </a:schemeClr>
                </a:solidFill>
              </a:rPr>
              <a:t>Widespread in Texas</a:t>
            </a:r>
          </a:p>
          <a:p>
            <a:pPr>
              <a:spcBef>
                <a:spcPts val="60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are a </a:t>
            </a:r>
            <a:r>
              <a:rPr lang="en-US" sz="1600" b="1" u="sng" dirty="0">
                <a:solidFill>
                  <a:schemeClr val="tx2">
                    <a:lumMod val="50000"/>
                  </a:schemeClr>
                </a:solidFill>
              </a:rPr>
              <a:t>foot long</a:t>
            </a:r>
            <a:r>
              <a:rPr lang="en-US" sz="1600" b="1" dirty="0">
                <a:solidFill>
                  <a:schemeClr val="tx2">
                    <a:lumMod val="50000"/>
                  </a:schemeClr>
                </a:solidFill>
              </a:rPr>
              <a:t>. </a:t>
            </a:r>
            <a:r>
              <a:rPr lang="en-US" sz="1600" dirty="0">
                <a:solidFill>
                  <a:schemeClr val="tx2">
                    <a:lumMod val="50000"/>
                  </a:schemeClr>
                </a:solidFill>
              </a:rPr>
              <a:t>Flowers present as</a:t>
            </a:r>
            <a:r>
              <a:rPr lang="en-US" sz="1600" b="1" dirty="0">
                <a:solidFill>
                  <a:schemeClr val="tx2">
                    <a:lumMod val="50000"/>
                  </a:schemeClr>
                </a:solidFill>
              </a:rPr>
              <a:t> </a:t>
            </a:r>
            <a:r>
              <a:rPr lang="en-US" sz="1600" b="1" u="sng" dirty="0">
                <a:solidFill>
                  <a:schemeClr val="tx2">
                    <a:lumMod val="50000"/>
                  </a:schemeClr>
                </a:solidFill>
              </a:rPr>
              <a:t>2 ft. plumes</a:t>
            </a:r>
            <a:r>
              <a:rPr lang="en-US" sz="1600" b="1" dirty="0">
                <a:solidFill>
                  <a:schemeClr val="tx2">
                    <a:lumMod val="50000"/>
                  </a:schemeClr>
                </a:solidFill>
              </a:rPr>
              <a:t> </a:t>
            </a:r>
            <a:r>
              <a:rPr lang="en-US" sz="1600" dirty="0">
                <a:solidFill>
                  <a:schemeClr val="tx2">
                    <a:lumMod val="50000"/>
                  </a:schemeClr>
                </a:solidFill>
              </a:rPr>
              <a:t>during August &amp; September.</a:t>
            </a:r>
          </a:p>
          <a:p>
            <a:pPr lvl="1">
              <a:spcBef>
                <a:spcPts val="600"/>
              </a:spcBef>
            </a:pPr>
            <a:r>
              <a:rPr lang="en-US" sz="1400" b="1" dirty="0">
                <a:solidFill>
                  <a:schemeClr val="tx2">
                    <a:lumMod val="50000"/>
                  </a:schemeClr>
                </a:solidFill>
              </a:rPr>
              <a:t>Establishes in ditches, streams and riverbanks.</a:t>
            </a:r>
          </a:p>
          <a:p>
            <a:pPr>
              <a:spcBef>
                <a:spcPts val="0"/>
              </a:spcBef>
            </a:pPr>
            <a:r>
              <a:rPr lang="en-US" sz="1600" b="1" u="sng" dirty="0">
                <a:solidFill>
                  <a:srgbClr val="800000"/>
                </a:solidFill>
              </a:rPr>
              <a:t>Harm:</a:t>
            </a:r>
            <a:r>
              <a:rPr lang="en-US" sz="1600" b="1" dirty="0">
                <a:solidFill>
                  <a:srgbClr val="800000"/>
                </a:solidFill>
              </a:rPr>
              <a:t> </a:t>
            </a:r>
            <a:r>
              <a:rPr lang="en-US" sz="1600" b="1" dirty="0">
                <a:solidFill>
                  <a:schemeClr val="accent5">
                    <a:lumMod val="50000"/>
                  </a:schemeClr>
                </a:solidFill>
              </a:rPr>
              <a:t>Chokes riversides and stream channels, crowds out native plants, interferes with flood control, increases fire potential, and reduces habitat for wildlife</a:t>
            </a:r>
          </a:p>
          <a:p>
            <a:pPr lvl="1">
              <a:spcBef>
                <a:spcPts val="0"/>
              </a:spcBef>
            </a:pPr>
            <a:r>
              <a:rPr lang="en-US" sz="1400" b="1" dirty="0">
                <a:solidFill>
                  <a:schemeClr val="accent5">
                    <a:lumMod val="50000"/>
                  </a:schemeClr>
                </a:solidFill>
              </a:rPr>
              <a:t>Root and stem fragments can float miles downstream and start new infestations.  </a:t>
            </a:r>
            <a:endParaRPr lang="en-US" sz="1400" dirty="0">
              <a:solidFill>
                <a:schemeClr val="accent5">
                  <a:lumMod val="50000"/>
                </a:schemeClr>
              </a:solidFill>
            </a:endParaRPr>
          </a:p>
          <a:p>
            <a:pPr>
              <a:spcBef>
                <a:spcPts val="0"/>
              </a:spcBef>
            </a:pPr>
            <a:r>
              <a:rPr lang="en-US" sz="1600" b="1" u="sng" dirty="0">
                <a:solidFill>
                  <a:schemeClr val="tx1"/>
                </a:solidFill>
              </a:rPr>
              <a:t>Management:</a:t>
            </a:r>
            <a:r>
              <a:rPr lang="en-US" sz="1600" b="1" dirty="0">
                <a:solidFill>
                  <a:schemeClr val="tx1"/>
                </a:solidFill>
              </a:rPr>
              <a:t> Mechanical &amp; Chemical treatments</a:t>
            </a:r>
            <a:r>
              <a:rPr lang="en-US" sz="1600" dirty="0">
                <a:solidFill>
                  <a:schemeClr val="tx2">
                    <a:lumMod val="50000"/>
                  </a:schemeClr>
                </a:solidFill>
              </a:rPr>
              <a:t>.</a:t>
            </a:r>
          </a:p>
          <a:p>
            <a:pPr lvl="1">
              <a:spcBef>
                <a:spcPts val="0"/>
              </a:spcBef>
            </a:pPr>
            <a:r>
              <a:rPr lang="en-US" sz="1400" dirty="0">
                <a:solidFill>
                  <a:schemeClr val="tx2">
                    <a:lumMod val="50000"/>
                  </a:schemeClr>
                </a:solidFill>
              </a:rPr>
              <a:t>Mechanical removal alone can leave behind segments that reproduce. </a:t>
            </a:r>
          </a:p>
          <a:p>
            <a:pPr lvl="1">
              <a:spcBef>
                <a:spcPts val="0"/>
              </a:spcBef>
            </a:pPr>
            <a:r>
              <a:rPr lang="en-US" sz="1400" dirty="0">
                <a:solidFill>
                  <a:schemeClr val="tx2">
                    <a:lumMod val="50000"/>
                  </a:schemeClr>
                </a:solidFill>
              </a:rPr>
              <a:t>Apply herbicides after flowering period either with “Cut Stump” or “Foliar” treatment. Prescribed fires also help.</a:t>
            </a:r>
          </a:p>
          <a:p>
            <a:pPr lvl="1">
              <a:spcBef>
                <a:spcPts val="0"/>
              </a:spcBef>
            </a:pPr>
            <a:r>
              <a:rPr lang="en-US" sz="14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p:txBody>
      </p:sp>
      <p:pic>
        <p:nvPicPr>
          <p:cNvPr id="8" name="Picture 7" descr="Giant Reed (leaf connections): Chris Evans, University of Illinois, Bugwood.org">
            <a:extLst>
              <a:ext uri="{FF2B5EF4-FFF2-40B4-BE49-F238E27FC236}">
                <a16:creationId xmlns:a16="http://schemas.microsoft.com/office/drawing/2014/main" id="{01FCA2CE-956A-4EA3-9C58-4B5A32413CBD}"/>
              </a:ext>
            </a:extLst>
          </p:cNvPr>
          <p:cNvPicPr>
            <a:picLocks noChangeAspect="1"/>
          </p:cNvPicPr>
          <p:nvPr/>
        </p:nvPicPr>
        <p:blipFill>
          <a:blip r:embed="rId10"/>
          <a:stretch>
            <a:fillRect/>
          </a:stretch>
        </p:blipFill>
        <p:spPr>
          <a:xfrm rot="16200000">
            <a:off x="5365481" y="1487618"/>
            <a:ext cx="1960536" cy="1470402"/>
          </a:xfrm>
          <a:prstGeom prst="rect">
            <a:avLst/>
          </a:prstGeom>
          <a:ln>
            <a:solidFill>
              <a:schemeClr val="tx1"/>
            </a:solidFill>
          </a:ln>
        </p:spPr>
      </p:pic>
    </p:spTree>
    <p:extLst>
      <p:ext uri="{BB962C8B-B14F-4D97-AF65-F5344CB8AC3E}">
        <p14:creationId xmlns:p14="http://schemas.microsoft.com/office/powerpoint/2010/main" val="10751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512628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42240" y="504917"/>
            <a:ext cx="8229600" cy="1110281"/>
          </a:xfrm>
        </p:spPr>
        <p:txBody>
          <a:bodyPr>
            <a:normAutofit fontScale="90000"/>
          </a:bodyPr>
          <a:lstStyle/>
          <a:p>
            <a:r>
              <a:rPr lang="en-US" sz="4000" b="1" dirty="0">
                <a:solidFill>
                  <a:srgbClr val="C00000"/>
                </a:solidFill>
                <a:latin typeface="Century Gothic" panose="020B0502020202020204" pitchFamily="34" charset="0"/>
                <a:cs typeface="WC ROUGHTRAD Bta"/>
              </a:rPr>
              <a:t>Giant Salvinia</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Salvinia</a:t>
            </a:r>
            <a:r>
              <a:rPr lang="en-US" sz="2700" b="1" i="1" dirty="0">
                <a:solidFill>
                  <a:srgbClr val="0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molesta</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76805" y="2021437"/>
            <a:ext cx="5156826" cy="4575747"/>
          </a:xfrm>
        </p:spPr>
        <p:txBody>
          <a:bodyPr lIns="0" tIns="0" rIns="0" bIns="0">
            <a:noAutofit/>
          </a:bodyPr>
          <a:lstStyle/>
          <a:p>
            <a:pPr>
              <a:spcBef>
                <a:spcPts val="0"/>
              </a:spcBef>
            </a:pPr>
            <a:r>
              <a:rPr lang="en-US" sz="1600" b="1" u="sng" dirty="0">
                <a:solidFill>
                  <a:schemeClr val="tx1"/>
                </a:solidFill>
              </a:rPr>
              <a:t>Native</a:t>
            </a:r>
            <a:r>
              <a:rPr lang="en-US" sz="1600" b="1" dirty="0">
                <a:solidFill>
                  <a:schemeClr val="tx1"/>
                </a:solidFill>
              </a:rPr>
              <a:t>: </a:t>
            </a:r>
            <a:r>
              <a:rPr lang="en-US" sz="1600" u="sng" dirty="0">
                <a:solidFill>
                  <a:schemeClr val="tx2">
                    <a:lumMod val="50000"/>
                  </a:schemeClr>
                </a:solidFill>
              </a:rPr>
              <a:t>Free-floating </a:t>
            </a:r>
            <a:r>
              <a:rPr lang="en-US" sz="1600" dirty="0">
                <a:solidFill>
                  <a:schemeClr val="tx2">
                    <a:lumMod val="50000"/>
                  </a:schemeClr>
                </a:solidFill>
              </a:rPr>
              <a:t>aquatic fern native to Brazil.</a:t>
            </a:r>
          </a:p>
          <a:p>
            <a:pPr>
              <a:spcBef>
                <a:spcPts val="0"/>
              </a:spcBef>
            </a:pPr>
            <a:r>
              <a:rPr lang="en-US" sz="1600" b="1" u="sng" dirty="0">
                <a:solidFill>
                  <a:schemeClr val="tx1"/>
                </a:solidFill>
              </a:rPr>
              <a:t>Introduction</a:t>
            </a:r>
            <a:r>
              <a:rPr lang="en-US" sz="1600" b="1" dirty="0">
                <a:solidFill>
                  <a:schemeClr val="tx1"/>
                </a:solidFill>
              </a:rPr>
              <a:t>: </a:t>
            </a:r>
            <a:r>
              <a:rPr lang="en-US" sz="1600" i="1" dirty="0">
                <a:solidFill>
                  <a:schemeClr val="tx2">
                    <a:lumMod val="50000"/>
                  </a:schemeClr>
                </a:solidFill>
              </a:rPr>
              <a:t>Intentionally</a:t>
            </a:r>
            <a:r>
              <a:rPr lang="en-US" sz="1600" dirty="0">
                <a:solidFill>
                  <a:schemeClr val="tx2">
                    <a:lumMod val="50000"/>
                  </a:schemeClr>
                </a:solidFill>
              </a:rPr>
              <a:t> as an aquarium and water garden plant, and </a:t>
            </a:r>
            <a:r>
              <a:rPr lang="en-US" sz="1600" i="1" dirty="0">
                <a:solidFill>
                  <a:schemeClr val="tx2">
                    <a:lumMod val="50000"/>
                  </a:schemeClr>
                </a:solidFill>
              </a:rPr>
              <a:t>unintentionally</a:t>
            </a:r>
            <a:r>
              <a:rPr lang="en-US" sz="1600" dirty="0">
                <a:solidFill>
                  <a:schemeClr val="tx2">
                    <a:lumMod val="50000"/>
                  </a:schemeClr>
                </a:solidFill>
              </a:rPr>
              <a:t> as a contaminant in shipments of other aquatic plants. </a:t>
            </a:r>
          </a:p>
          <a:p>
            <a:pPr lvl="1">
              <a:spcBef>
                <a:spcPts val="0"/>
              </a:spcBef>
            </a:pPr>
            <a:r>
              <a:rPr lang="en-US" sz="1400" b="1" u="sng" dirty="0">
                <a:solidFill>
                  <a:schemeClr val="tx1"/>
                </a:solidFill>
              </a:rPr>
              <a:t>First Detection: </a:t>
            </a:r>
            <a:r>
              <a:rPr lang="en-US" sz="1400" dirty="0">
                <a:solidFill>
                  <a:schemeClr val="tx2">
                    <a:lumMod val="50000"/>
                  </a:schemeClr>
                </a:solidFill>
              </a:rPr>
              <a:t>South Carolina in 1995. </a:t>
            </a:r>
            <a:r>
              <a:rPr lang="en-US" sz="1400" b="1" dirty="0">
                <a:solidFill>
                  <a:schemeClr val="accent5">
                    <a:lumMod val="50000"/>
                  </a:schemeClr>
                </a:solidFill>
              </a:rPr>
              <a:t>Widespread in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b="1" u="sng" dirty="0">
                <a:solidFill>
                  <a:schemeClr val="tx2">
                    <a:lumMod val="50000"/>
                  </a:schemeClr>
                </a:solidFill>
              </a:rPr>
              <a:t>Two oblong leaves </a:t>
            </a:r>
            <a:r>
              <a:rPr lang="en-US" sz="1600" b="1" dirty="0">
                <a:solidFill>
                  <a:schemeClr val="tx2">
                    <a:lumMod val="50000"/>
                  </a:schemeClr>
                </a:solidFill>
              </a:rPr>
              <a:t>above the water surface, they have </a:t>
            </a:r>
            <a:r>
              <a:rPr lang="en-US" sz="1600" dirty="0">
                <a:solidFill>
                  <a:schemeClr val="tx2">
                    <a:lumMod val="50000"/>
                  </a:schemeClr>
                </a:solidFill>
              </a:rPr>
              <a:t>“egg-beater” leaf hairs on </a:t>
            </a:r>
            <a:endParaRPr lang="en-US" sz="1600" b="1" dirty="0">
              <a:solidFill>
                <a:schemeClr val="tx2">
                  <a:lumMod val="50000"/>
                </a:schemeClr>
              </a:solidFill>
            </a:endParaRPr>
          </a:p>
          <a:p>
            <a:pPr lvl="1">
              <a:spcBef>
                <a:spcPts val="0"/>
              </a:spcBef>
            </a:pPr>
            <a:r>
              <a:rPr lang="en-US" sz="1400" u="sng" dirty="0">
                <a:solidFill>
                  <a:schemeClr val="tx2">
                    <a:lumMod val="50000"/>
                  </a:schemeClr>
                </a:solidFill>
              </a:rPr>
              <a:t>Underwater there is one leaf</a:t>
            </a:r>
            <a:r>
              <a:rPr lang="en-US" sz="1400" dirty="0">
                <a:solidFill>
                  <a:schemeClr val="tx2">
                    <a:lumMod val="50000"/>
                  </a:schemeClr>
                </a:solidFill>
              </a:rPr>
              <a:t> that acts as root-like structures. </a:t>
            </a:r>
          </a:p>
          <a:p>
            <a:pPr lvl="1">
              <a:spcBef>
                <a:spcPts val="0"/>
              </a:spcBef>
            </a:pPr>
            <a:r>
              <a:rPr lang="en-US" sz="1400" dirty="0">
                <a:solidFill>
                  <a:schemeClr val="tx2">
                    <a:lumMod val="50000"/>
                  </a:schemeClr>
                </a:solidFill>
              </a:rPr>
              <a:t>The entire plant about 1-2 inch in depth.</a:t>
            </a:r>
          </a:p>
          <a:p>
            <a:pPr>
              <a:spcBef>
                <a:spcPts val="0"/>
              </a:spcBef>
            </a:pPr>
            <a:r>
              <a:rPr lang="en-US" sz="1600" b="1" u="sng" dirty="0">
                <a:solidFill>
                  <a:srgbClr val="800000"/>
                </a:solidFill>
              </a:rPr>
              <a:t>Harm:</a:t>
            </a:r>
            <a:r>
              <a:rPr lang="en-US" sz="1600" b="1" dirty="0">
                <a:solidFill>
                  <a:srgbClr val="800000"/>
                </a:solidFill>
              </a:rPr>
              <a:t> </a:t>
            </a:r>
            <a:r>
              <a:rPr lang="en-US" sz="1600" dirty="0">
                <a:solidFill>
                  <a:srgbClr val="800000"/>
                </a:solidFill>
              </a:rPr>
              <a:t>Grows on the surface of water. It will fully cover water surface, blocking sunlight penetration, causing oxygen depletion, and even fish kills</a:t>
            </a:r>
            <a:r>
              <a:rPr lang="en-US" sz="1600" dirty="0">
                <a:solidFill>
                  <a:schemeClr val="tx2">
                    <a:lumMod val="50000"/>
                  </a:schemeClr>
                </a:solidFill>
              </a:rPr>
              <a:t>.</a:t>
            </a:r>
          </a:p>
          <a:p>
            <a:pPr>
              <a:spcBef>
                <a:spcPts val="0"/>
              </a:spcBef>
            </a:pPr>
            <a:r>
              <a:rPr lang="en-US" sz="1600" b="1" u="sng" dirty="0">
                <a:solidFill>
                  <a:schemeClr val="tx1"/>
                </a:solidFill>
              </a:rPr>
              <a:t>Management:</a:t>
            </a:r>
            <a:r>
              <a:rPr lang="en-US" sz="1600" b="1" dirty="0">
                <a:solidFill>
                  <a:schemeClr val="tx1"/>
                </a:solidFill>
              </a:rPr>
              <a:t> </a:t>
            </a:r>
            <a:r>
              <a:rPr lang="en-US" sz="1600" dirty="0">
                <a:solidFill>
                  <a:schemeClr val="tx2">
                    <a:lumMod val="50000"/>
                  </a:schemeClr>
                </a:solidFill>
              </a:rPr>
              <a:t>Clean, Drain, Dry your boats and equipment!! </a:t>
            </a:r>
          </a:p>
          <a:p>
            <a:pPr lvl="1">
              <a:spcBef>
                <a:spcPts val="0"/>
              </a:spcBef>
            </a:pPr>
            <a:r>
              <a:rPr lang="en-US" sz="1400" b="1" u="sng" dirty="0" err="1">
                <a:solidFill>
                  <a:schemeClr val="tx1"/>
                </a:solidFill>
              </a:rPr>
              <a:t>Biocontrols</a:t>
            </a:r>
            <a:r>
              <a:rPr lang="en-US" sz="1400" b="1" u="sng" dirty="0">
                <a:solidFill>
                  <a:schemeClr val="tx1"/>
                </a:solidFill>
              </a:rPr>
              <a:t>:</a:t>
            </a:r>
            <a:r>
              <a:rPr lang="en-US" sz="1400" b="1" dirty="0">
                <a:solidFill>
                  <a:schemeClr val="tx2">
                    <a:lumMod val="50000"/>
                  </a:schemeClr>
                </a:solidFill>
              </a:rPr>
              <a:t> </a:t>
            </a:r>
            <a:r>
              <a:rPr lang="en-US" sz="1400" dirty="0">
                <a:solidFill>
                  <a:schemeClr val="tx2">
                    <a:lumMod val="50000"/>
                  </a:schemeClr>
                </a:solidFill>
              </a:rPr>
              <a:t>Salvinia Leaf Weevil is being distributed by TPWD.</a:t>
            </a:r>
          </a:p>
          <a:p>
            <a:pPr lvl="1">
              <a:spcBef>
                <a:spcPts val="0"/>
              </a:spcBef>
            </a:pPr>
            <a:r>
              <a:rPr lang="en-US" sz="1400" dirty="0">
                <a:solidFill>
                  <a:srgbClr val="002060"/>
                </a:solidFill>
                <a:hlinkClick r:id="rId8">
                  <a:extLst>
                    <a:ext uri="{A12FA001-AC4F-418D-AE19-62706E023703}">
                      <ahyp:hlinkClr xmlns:ahyp="http://schemas.microsoft.com/office/drawing/2018/hyperlinkcolor" val="tx"/>
                    </a:ext>
                  </a:extLst>
                </a:hlinkClick>
              </a:rPr>
              <a:t>www.aphis.usda.gov</a:t>
            </a:r>
            <a:r>
              <a:rPr lang="en-US" sz="1400" dirty="0">
                <a:solidFill>
                  <a:srgbClr val="002060"/>
                </a:solidFill>
              </a:rPr>
              <a:t> &amp; </a:t>
            </a:r>
            <a:r>
              <a:rPr lang="en-US" sz="1400" dirty="0">
                <a:solidFill>
                  <a:srgbClr val="002060"/>
                </a:solidFill>
                <a:hlinkClick r:id="rId9">
                  <a:extLst>
                    <a:ext uri="{A12FA001-AC4F-418D-AE19-62706E023703}">
                      <ahyp:hlinkClr xmlns:ahyp="http://schemas.microsoft.com/office/drawing/2018/hyperlinkcolor" val="tx"/>
                    </a:ext>
                  </a:extLst>
                </a:hlinkClick>
              </a:rPr>
              <a:t>www.texasinvasives.org</a:t>
            </a:r>
            <a:r>
              <a:rPr lang="en-US" sz="1400" dirty="0">
                <a:solidFill>
                  <a:srgbClr val="002060"/>
                </a:solidFill>
              </a:rPr>
              <a:t> </a:t>
            </a:r>
          </a:p>
          <a:p>
            <a:pPr>
              <a:spcBef>
                <a:spcPts val="0"/>
              </a:spcBef>
            </a:pPr>
            <a:endParaRPr lang="en-US" sz="1600" dirty="0">
              <a:solidFill>
                <a:schemeClr val="tx2">
                  <a:lumMod val="50000"/>
                </a:schemeClr>
              </a:solidFill>
            </a:endParaRPr>
          </a:p>
        </p:txBody>
      </p:sp>
      <p:pic>
        <p:nvPicPr>
          <p:cNvPr id="4" name="Picture 3" descr="Giant Salvinia: Mic Julien, Commonwealth Scientific and Industrial Research, Bugwood.org">
            <a:extLst>
              <a:ext uri="{FF2B5EF4-FFF2-40B4-BE49-F238E27FC236}">
                <a16:creationId xmlns:a16="http://schemas.microsoft.com/office/drawing/2014/main" id="{6462B4BD-CAD3-4E0B-A0D4-A9E5A84044FD}"/>
              </a:ext>
            </a:extLst>
          </p:cNvPr>
          <p:cNvPicPr>
            <a:picLocks noChangeAspect="1"/>
          </p:cNvPicPr>
          <p:nvPr/>
        </p:nvPicPr>
        <p:blipFill>
          <a:blip r:embed="rId10"/>
          <a:stretch>
            <a:fillRect/>
          </a:stretch>
        </p:blipFill>
        <p:spPr>
          <a:xfrm>
            <a:off x="6316716" y="2754833"/>
            <a:ext cx="2718427" cy="1812284"/>
          </a:xfrm>
          <a:prstGeom prst="rect">
            <a:avLst/>
          </a:prstGeom>
          <a:ln>
            <a:solidFill>
              <a:schemeClr val="tx1"/>
            </a:solidFill>
          </a:ln>
        </p:spPr>
      </p:pic>
      <p:pic>
        <p:nvPicPr>
          <p:cNvPr id="19" name="Picture 18" descr="Giant Salvinia: Keith Bradley, Conservation Botanist, Bugwood.org">
            <a:extLst>
              <a:ext uri="{FF2B5EF4-FFF2-40B4-BE49-F238E27FC236}">
                <a16:creationId xmlns:a16="http://schemas.microsoft.com/office/drawing/2014/main" id="{D5DCCF49-1099-4BEA-A845-4F5ACBE9D09E}"/>
              </a:ext>
            </a:extLst>
          </p:cNvPr>
          <p:cNvPicPr>
            <a:picLocks noChangeAspect="1"/>
          </p:cNvPicPr>
          <p:nvPr/>
        </p:nvPicPr>
        <p:blipFill>
          <a:blip r:embed="rId11"/>
          <a:stretch>
            <a:fillRect/>
          </a:stretch>
        </p:blipFill>
        <p:spPr>
          <a:xfrm>
            <a:off x="5927833" y="600399"/>
            <a:ext cx="3107311" cy="2067496"/>
          </a:xfrm>
          <a:prstGeom prst="rect">
            <a:avLst/>
          </a:prstGeom>
          <a:ln>
            <a:solidFill>
              <a:schemeClr val="tx1"/>
            </a:solidFill>
          </a:ln>
        </p:spPr>
      </p:pic>
      <p:pic>
        <p:nvPicPr>
          <p:cNvPr id="20" name="Picture 19" descr="Giant Salvinia (whole plant): Leslie J. Mehrhoff, University of Connecticut, Bugwood.org">
            <a:extLst>
              <a:ext uri="{FF2B5EF4-FFF2-40B4-BE49-F238E27FC236}">
                <a16:creationId xmlns:a16="http://schemas.microsoft.com/office/drawing/2014/main" id="{3B200E14-6C2D-480F-B40B-F79991B7518E}"/>
              </a:ext>
            </a:extLst>
          </p:cNvPr>
          <p:cNvPicPr>
            <a:picLocks noChangeAspect="1"/>
          </p:cNvPicPr>
          <p:nvPr/>
        </p:nvPicPr>
        <p:blipFill>
          <a:blip r:embed="rId12"/>
          <a:stretch>
            <a:fillRect/>
          </a:stretch>
        </p:blipFill>
        <p:spPr>
          <a:xfrm>
            <a:off x="7122996" y="4635875"/>
            <a:ext cx="1912147" cy="2096401"/>
          </a:xfrm>
          <a:prstGeom prst="rect">
            <a:avLst/>
          </a:prstGeom>
          <a:ln>
            <a:solidFill>
              <a:schemeClr val="tx1"/>
            </a:solidFill>
          </a:ln>
        </p:spPr>
      </p:pic>
      <p:pic>
        <p:nvPicPr>
          <p:cNvPr id="5" name="Picture 4" descr="Salvinia Weevil: Scott Bauer, USDA Agricultural Research Service, Bugwood.org ">
            <a:extLst>
              <a:ext uri="{FF2B5EF4-FFF2-40B4-BE49-F238E27FC236}">
                <a16:creationId xmlns:a16="http://schemas.microsoft.com/office/drawing/2014/main" id="{A80EEFA3-5C7D-4111-B339-B3F9C277C345}"/>
              </a:ext>
            </a:extLst>
          </p:cNvPr>
          <p:cNvPicPr>
            <a:picLocks noChangeAspect="1"/>
          </p:cNvPicPr>
          <p:nvPr/>
        </p:nvPicPr>
        <p:blipFill rotWithShape="1">
          <a:blip r:embed="rId13"/>
          <a:srcRect l="14712" t="17888"/>
          <a:stretch/>
        </p:blipFill>
        <p:spPr>
          <a:xfrm>
            <a:off x="5238915" y="5251312"/>
            <a:ext cx="1800000" cy="1155324"/>
          </a:xfrm>
          <a:prstGeom prst="rect">
            <a:avLst/>
          </a:prstGeom>
          <a:ln>
            <a:solidFill>
              <a:schemeClr val="tx1"/>
            </a:solidFill>
          </a:ln>
        </p:spPr>
      </p:pic>
    </p:spTree>
    <p:extLst>
      <p:ext uri="{BB962C8B-B14F-4D97-AF65-F5344CB8AC3E}">
        <p14:creationId xmlns:p14="http://schemas.microsoft.com/office/powerpoint/2010/main" val="8344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74" y="2354758"/>
            <a:ext cx="8213651" cy="3331896"/>
          </a:xfrm>
          <a:prstGeom prst="roundRect">
            <a:avLst/>
          </a:prstGeom>
          <a:solidFill>
            <a:srgbClr val="ECF1E7">
              <a:alpha val="85098"/>
            </a:srgbClr>
          </a:solidFill>
          <a:ln>
            <a:solidFill>
              <a:schemeClr val="accent2">
                <a:lumMod val="50000"/>
              </a:schemeClr>
            </a:solidFill>
          </a:ln>
        </p:spPr>
        <p:txBody>
          <a:bodyPr>
            <a:normAutofit/>
          </a:bodyPr>
          <a:lstStyle/>
          <a:p>
            <a:pPr marL="0" indent="0">
              <a:buNone/>
            </a:pPr>
            <a:r>
              <a:rPr lang="en-US" b="1" u="sng" dirty="0">
                <a:solidFill>
                  <a:schemeClr val="accent2">
                    <a:lumMod val="50000"/>
                  </a:schemeClr>
                </a:solidFill>
                <a:latin typeface="Candara" panose="020E0502030303020204" pitchFamily="34" charset="0"/>
              </a:rPr>
              <a:t>TEKS</a:t>
            </a:r>
            <a:r>
              <a:rPr lang="en-US" sz="1800" b="1" dirty="0">
                <a:solidFill>
                  <a:schemeClr val="accent2">
                    <a:lumMod val="50000"/>
                  </a:schemeClr>
                </a:solidFill>
                <a:latin typeface="Candara" panose="020E0502030303020204" pitchFamily="34" charset="0"/>
              </a:rPr>
              <a:t>: </a:t>
            </a:r>
            <a:r>
              <a:rPr lang="en-US" sz="1600" b="1" dirty="0">
                <a:solidFill>
                  <a:schemeClr val="accent2">
                    <a:lumMod val="50000"/>
                  </a:schemeClr>
                </a:solidFill>
                <a:latin typeface="Candara" panose="020E0502030303020204" pitchFamily="34" charset="0"/>
              </a:rPr>
              <a:t>130.25 15 (A-E) </a:t>
            </a:r>
            <a:r>
              <a:rPr lang="en-US" sz="1600" b="1" dirty="0">
                <a:solidFill>
                  <a:schemeClr val="accent2">
                    <a:lumMod val="50000"/>
                  </a:schemeClr>
                </a:solidFill>
              </a:rPr>
              <a:t>The student evaluates components of plant science as they relate to crop production</a:t>
            </a:r>
          </a:p>
          <a:p>
            <a:pPr marL="0" indent="0">
              <a:buNone/>
            </a:pPr>
            <a:r>
              <a:rPr lang="en-US" sz="2000" dirty="0">
                <a:latin typeface="Candara" panose="020E0502030303020204" pitchFamily="34" charset="0"/>
              </a:rPr>
              <a:t>Objectives:</a:t>
            </a:r>
          </a:p>
          <a:p>
            <a:r>
              <a:rPr lang="en-US" dirty="0"/>
              <a:t>Student will discover the proper invasive species for each region in Texas.</a:t>
            </a:r>
          </a:p>
          <a:p>
            <a:r>
              <a:rPr lang="en-US" dirty="0"/>
              <a:t>Student will determine proper invasive species through interactive modules.</a:t>
            </a:r>
          </a:p>
        </p:txBody>
      </p:sp>
      <p:sp>
        <p:nvSpPr>
          <p:cNvPr id="7" name="Content Placeholder 2"/>
          <p:cNvSpPr txBox="1">
            <a:spLocks/>
          </p:cNvSpPr>
          <p:nvPr/>
        </p:nvSpPr>
        <p:spPr>
          <a:xfrm>
            <a:off x="581925" y="1469539"/>
            <a:ext cx="7980150" cy="717344"/>
          </a:xfrm>
          <a:prstGeom prst="roundRect">
            <a:avLst/>
          </a:prstGeom>
          <a:solidFill>
            <a:srgbClr val="ECF1E7">
              <a:alpha val="85098"/>
            </a:srgbClr>
          </a:solidFill>
          <a:ln>
            <a:solidFill>
              <a:schemeClr val="accent2">
                <a:lumMod val="50000"/>
              </a:schemeClr>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600" b="1" dirty="0">
                <a:solidFill>
                  <a:schemeClr val="tx1"/>
                </a:solidFill>
                <a:latin typeface="Candara" panose="020E0502030303020204" pitchFamily="34" charset="0"/>
              </a:rPr>
              <a:t>TEKS / OBJECTIVES</a:t>
            </a:r>
          </a:p>
        </p:txBody>
      </p:sp>
      <p:pic>
        <p:nvPicPr>
          <p:cNvPr id="8" name="Picture 7" descr="header_logo.png">
            <a:extLst>
              <a:ext uri="{FF2B5EF4-FFF2-40B4-BE49-F238E27FC236}">
                <a16:creationId xmlns:a16="http://schemas.microsoft.com/office/drawing/2014/main" id="{E8B1DD53-5455-42B0-9E1C-3A307CB449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719632" cy="523102"/>
          </a:xfrm>
          <a:prstGeom prst="rect">
            <a:avLst/>
          </a:prstGeom>
        </p:spPr>
      </p:pic>
      <p:pic>
        <p:nvPicPr>
          <p:cNvPr id="6" name="Picture 5">
            <a:extLst>
              <a:ext uri="{FF2B5EF4-FFF2-40B4-BE49-F238E27FC236}">
                <a16:creationId xmlns:a16="http://schemas.microsoft.com/office/drawing/2014/main" id="{ED744BEC-AE43-4C21-97BC-1F634BC8EEE4}"/>
              </a:ext>
            </a:extLst>
          </p:cNvPr>
          <p:cNvPicPr>
            <a:picLocks noChangeAspect="1"/>
          </p:cNvPicPr>
          <p:nvPr/>
        </p:nvPicPr>
        <p:blipFill rotWithShape="1">
          <a:blip r:embed="rId4"/>
          <a:srcRect l="4889" t="78762" r="7000" b="8095"/>
          <a:stretch/>
        </p:blipFill>
        <p:spPr>
          <a:xfrm>
            <a:off x="0" y="6050105"/>
            <a:ext cx="9144000" cy="810714"/>
          </a:xfrm>
          <a:prstGeom prst="rect">
            <a:avLst/>
          </a:prstGeom>
        </p:spPr>
      </p:pic>
      <p:pic>
        <p:nvPicPr>
          <p:cNvPr id="9" name="Picture 8">
            <a:extLst>
              <a:ext uri="{FF2B5EF4-FFF2-40B4-BE49-F238E27FC236}">
                <a16:creationId xmlns:a16="http://schemas.microsoft.com/office/drawing/2014/main" id="{612653B7-B49A-4E4B-95EC-852AD154B7C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Tree>
    <p:extLst>
      <p:ext uri="{BB962C8B-B14F-4D97-AF65-F5344CB8AC3E}">
        <p14:creationId xmlns:p14="http://schemas.microsoft.com/office/powerpoint/2010/main" val="19124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59740"/>
            <a:ext cx="9144000" cy="4898260"/>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98691" y="563624"/>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Golden Bamboo</a:t>
            </a:r>
            <a:br>
              <a:rPr lang="en-US" sz="4000" b="1" dirty="0">
                <a:solidFill>
                  <a:srgbClr val="000000"/>
                </a:solidFill>
                <a:latin typeface="Century Gothic" panose="020B0502020202020204" pitchFamily="34" charset="0"/>
                <a:cs typeface="WC ROUGHTRAD Bta"/>
              </a:rPr>
            </a:br>
            <a:r>
              <a:rPr lang="en-US" sz="2700" b="1" i="1" dirty="0">
                <a:solidFill>
                  <a:srgbClr val="000000"/>
                </a:solidFill>
                <a:latin typeface="Century Gothic" panose="020B0502020202020204" pitchFamily="34" charset="0"/>
                <a:cs typeface="WC ROUGHTRAD Bta"/>
              </a:rPr>
              <a:t>Phyllostachys </a:t>
            </a:r>
            <a:r>
              <a:rPr lang="en-US" sz="2700" b="1" i="1" dirty="0" err="1">
                <a:solidFill>
                  <a:srgbClr val="000000"/>
                </a:solidFill>
                <a:latin typeface="Century Gothic" panose="020B0502020202020204" pitchFamily="34" charset="0"/>
                <a:cs typeface="WC ROUGHTRAD Bta"/>
              </a:rPr>
              <a:t>aurea</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9" name="Picture 18" descr="Golden Bamboo: David J. Moorhead, University of Georgia, Bugwood.org">
            <a:extLst>
              <a:ext uri="{FF2B5EF4-FFF2-40B4-BE49-F238E27FC236}">
                <a16:creationId xmlns:a16="http://schemas.microsoft.com/office/drawing/2014/main" id="{CEE82002-EBCC-4EB0-8DFF-EE8D813D20E3}"/>
              </a:ext>
            </a:extLst>
          </p:cNvPr>
          <p:cNvPicPr>
            <a:picLocks noChangeAspect="1"/>
          </p:cNvPicPr>
          <p:nvPr/>
        </p:nvPicPr>
        <p:blipFill rotWithShape="1">
          <a:blip r:embed="rId8"/>
          <a:srcRect l="8378" t="17331"/>
          <a:stretch/>
        </p:blipFill>
        <p:spPr>
          <a:xfrm>
            <a:off x="5943534" y="682864"/>
            <a:ext cx="3078288" cy="1847146"/>
          </a:xfrm>
          <a:prstGeom prst="rect">
            <a:avLst/>
          </a:prstGeom>
          <a:ln>
            <a:solidFill>
              <a:schemeClr val="tx1"/>
            </a:solidFill>
          </a:ln>
        </p:spPr>
      </p:pic>
      <p:pic>
        <p:nvPicPr>
          <p:cNvPr id="5" name="Picture 4" descr="Bamboo leaves: Nancy Loewenstein, Auburn University, Bugwood.org">
            <a:extLst>
              <a:ext uri="{FF2B5EF4-FFF2-40B4-BE49-F238E27FC236}">
                <a16:creationId xmlns:a16="http://schemas.microsoft.com/office/drawing/2014/main" id="{3A5C2D14-365F-4087-B91B-03C8FAEE205C}"/>
              </a:ext>
            </a:extLst>
          </p:cNvPr>
          <p:cNvPicPr>
            <a:picLocks noChangeAspect="1"/>
          </p:cNvPicPr>
          <p:nvPr/>
        </p:nvPicPr>
        <p:blipFill>
          <a:blip r:embed="rId9"/>
          <a:stretch>
            <a:fillRect/>
          </a:stretch>
        </p:blipFill>
        <p:spPr>
          <a:xfrm>
            <a:off x="7391818" y="4367234"/>
            <a:ext cx="1630004" cy="2435492"/>
          </a:xfrm>
          <a:prstGeom prst="rect">
            <a:avLst/>
          </a:prstGeom>
          <a:ln>
            <a:solidFill>
              <a:schemeClr val="tx1"/>
            </a:solidFill>
          </a:ln>
        </p:spPr>
      </p:pic>
      <p:sp>
        <p:nvSpPr>
          <p:cNvPr id="20" name="Content Placeholder 6">
            <a:extLst>
              <a:ext uri="{FF2B5EF4-FFF2-40B4-BE49-F238E27FC236}">
                <a16:creationId xmlns:a16="http://schemas.microsoft.com/office/drawing/2014/main" id="{0F71572D-C39C-479D-B452-52C8685AFE70}"/>
              </a:ext>
            </a:extLst>
          </p:cNvPr>
          <p:cNvSpPr txBox="1">
            <a:spLocks/>
          </p:cNvSpPr>
          <p:nvPr/>
        </p:nvSpPr>
        <p:spPr>
          <a:xfrm>
            <a:off x="122178" y="2308371"/>
            <a:ext cx="6031293" cy="4898260"/>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dirty="0">
                <a:solidFill>
                  <a:schemeClr val="tx2">
                    <a:lumMod val="50000"/>
                  </a:schemeClr>
                </a:solidFill>
              </a:rPr>
              <a:t>China &amp; Japan, grows over 60 ft. tall.</a:t>
            </a: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2">
                    <a:lumMod val="50000"/>
                  </a:schemeClr>
                </a:solidFill>
              </a:rPr>
              <a:t>Brought to Alabama as an ornamental in </a:t>
            </a:r>
            <a:r>
              <a:rPr lang="en-US" sz="1600" b="1" u="sng" dirty="0">
                <a:solidFill>
                  <a:schemeClr val="tx2">
                    <a:lumMod val="50000"/>
                  </a:schemeClr>
                </a:solidFill>
              </a:rPr>
              <a:t>1882</a:t>
            </a:r>
            <a:r>
              <a:rPr lang="en-US" sz="1600" b="1" dirty="0">
                <a:solidFill>
                  <a:schemeClr val="tx2">
                    <a:lumMod val="50000"/>
                  </a:schemeClr>
                </a:solidFill>
              </a:rPr>
              <a:t>.</a:t>
            </a:r>
            <a:endParaRPr lang="en-US" sz="1600" b="1" dirty="0">
              <a:solidFill>
                <a:schemeClr val="tx1"/>
              </a:solidFill>
            </a:endParaRPr>
          </a:p>
          <a:p>
            <a:pPr lvl="1">
              <a:spcBef>
                <a:spcPts val="0"/>
              </a:spcBef>
            </a:pPr>
            <a:r>
              <a:rPr lang="en-US" sz="1400" b="1" u="sng" dirty="0">
                <a:solidFill>
                  <a:schemeClr val="tx1"/>
                </a:solidFill>
              </a:rPr>
              <a:t>Now</a:t>
            </a:r>
            <a:r>
              <a:rPr lang="en-US" sz="1400" b="1" dirty="0">
                <a:solidFill>
                  <a:schemeClr val="tx1"/>
                </a:solidFill>
              </a:rPr>
              <a:t>: </a:t>
            </a:r>
            <a:r>
              <a:rPr lang="en-US" sz="1400" dirty="0">
                <a:solidFill>
                  <a:schemeClr val="tx1"/>
                </a:solidFill>
              </a:rPr>
              <a:t>Continues to be used as fence-line buffer. </a:t>
            </a:r>
            <a:r>
              <a:rPr lang="en-US" sz="1400" b="1" dirty="0">
                <a:solidFill>
                  <a:schemeClr val="accent5">
                    <a:lumMod val="50000"/>
                  </a:schemeClr>
                </a:solidFill>
              </a:rPr>
              <a:t>Widespread in Texas &amp; </a:t>
            </a:r>
            <a:r>
              <a:rPr lang="en-US" sz="1400" b="1" u="sng" dirty="0">
                <a:solidFill>
                  <a:schemeClr val="accent5">
                    <a:lumMod val="50000"/>
                  </a:schemeClr>
                </a:solidFill>
              </a:rPr>
              <a:t>still available for purchase</a:t>
            </a:r>
            <a:r>
              <a:rPr lang="en-US" sz="1400" b="1" dirty="0">
                <a:solidFill>
                  <a:schemeClr val="accent5">
                    <a:lumMod val="50000"/>
                  </a:schemeClr>
                </a:solidFill>
              </a:rPr>
              <a:t>!</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are pointed and appear in fan-like clusters. </a:t>
            </a:r>
          </a:p>
          <a:p>
            <a:pPr lvl="1">
              <a:spcBef>
                <a:spcPts val="0"/>
              </a:spcBef>
            </a:pPr>
            <a:r>
              <a:rPr lang="en-US" sz="1400" dirty="0">
                <a:solidFill>
                  <a:schemeClr val="tx2">
                    <a:lumMod val="50000"/>
                  </a:schemeClr>
                </a:solidFill>
              </a:rPr>
              <a:t>The jointed stem is called a </a:t>
            </a:r>
            <a:r>
              <a:rPr lang="en-US" sz="1400" b="1" u="sng" dirty="0">
                <a:solidFill>
                  <a:schemeClr val="tx2">
                    <a:lumMod val="50000"/>
                  </a:schemeClr>
                </a:solidFill>
              </a:rPr>
              <a:t>culm</a:t>
            </a:r>
            <a:r>
              <a:rPr lang="en-US" sz="1400" dirty="0">
                <a:solidFill>
                  <a:schemeClr val="tx2">
                    <a:lumMod val="50000"/>
                  </a:schemeClr>
                </a:solidFill>
              </a:rPr>
              <a:t> and new leaves appear at the joints. </a:t>
            </a: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Rhizome roots allow it to grow rapidly and survive mechanical management. Quick growth allows it to outcompetes native plants and upset food chains. </a:t>
            </a:r>
          </a:p>
          <a:p>
            <a:pPr lvl="1">
              <a:spcBef>
                <a:spcPts val="0"/>
              </a:spcBef>
            </a:pPr>
            <a:r>
              <a:rPr lang="en-US" sz="1400" b="1" dirty="0">
                <a:solidFill>
                  <a:schemeClr val="accent5">
                    <a:lumMod val="50000"/>
                  </a:schemeClr>
                </a:solidFill>
              </a:rPr>
              <a:t>For streams, bamboo leaf litter changes stream food webs including litter-feeding invertebrates necessary for balance. </a:t>
            </a:r>
          </a:p>
          <a:p>
            <a:pPr lvl="1">
              <a:spcBef>
                <a:spcPts val="0"/>
              </a:spcBef>
            </a:pPr>
            <a:r>
              <a:rPr lang="en-US" sz="1400" b="1" dirty="0">
                <a:solidFill>
                  <a:schemeClr val="accent5">
                    <a:lumMod val="50000"/>
                  </a:schemeClr>
                </a:solidFill>
              </a:rPr>
              <a:t>It is also known to attract roaches in urban areas</a:t>
            </a:r>
            <a:r>
              <a:rPr lang="en-US" sz="1400" dirty="0">
                <a:solidFill>
                  <a:schemeClr val="accent5">
                    <a:lumMod val="50000"/>
                  </a:schemeClr>
                </a:solidFill>
              </a:rPr>
              <a:t>.</a:t>
            </a:r>
          </a:p>
          <a:p>
            <a:pPr>
              <a:spcBef>
                <a:spcPts val="0"/>
              </a:spcBef>
            </a:pPr>
            <a:r>
              <a:rPr lang="en-US" sz="1600" b="1" u="sng" dirty="0">
                <a:solidFill>
                  <a:schemeClr val="tx1"/>
                </a:solidFill>
              </a:rPr>
              <a:t>Management</a:t>
            </a:r>
            <a:r>
              <a:rPr lang="en-US" sz="1600" b="1" dirty="0">
                <a:solidFill>
                  <a:schemeClr val="tx1"/>
                </a:solidFill>
              </a:rPr>
              <a:t>: </a:t>
            </a:r>
            <a:r>
              <a:rPr lang="en-US" sz="1600" b="1" dirty="0">
                <a:solidFill>
                  <a:schemeClr val="tx2">
                    <a:lumMod val="50000"/>
                  </a:schemeClr>
                </a:solidFill>
              </a:rPr>
              <a:t>Mechanical &amp; Chemical treatments</a:t>
            </a:r>
          </a:p>
          <a:p>
            <a:pPr lvl="1">
              <a:spcBef>
                <a:spcPts val="0"/>
              </a:spcBef>
            </a:pPr>
            <a:r>
              <a:rPr lang="en-US" sz="1500" dirty="0">
                <a:solidFill>
                  <a:schemeClr val="tx2">
                    <a:lumMod val="50000"/>
                  </a:schemeClr>
                </a:solidFill>
              </a:rPr>
              <a:t>Hand-pull small sprouts as quickly as possible!</a:t>
            </a:r>
          </a:p>
          <a:p>
            <a:pPr lvl="2">
              <a:spcBef>
                <a:spcPts val="0"/>
              </a:spcBef>
            </a:pPr>
            <a:r>
              <a:rPr lang="en-US" sz="1500" dirty="0">
                <a:solidFill>
                  <a:schemeClr val="tx2">
                    <a:lumMod val="50000"/>
                  </a:schemeClr>
                </a:solidFill>
              </a:rPr>
              <a:t>Root fragments will cause resprouting.</a:t>
            </a:r>
          </a:p>
          <a:p>
            <a:pPr lvl="1">
              <a:spcBef>
                <a:spcPts val="0"/>
              </a:spcBef>
            </a:pPr>
            <a:r>
              <a:rPr lang="en-US" sz="1500" dirty="0">
                <a:solidFill>
                  <a:schemeClr val="tx2">
                    <a:lumMod val="50000"/>
                  </a:schemeClr>
                </a:solidFill>
              </a:rPr>
              <a:t>Cut tree &amp; quickly apply herbicides to stumps</a:t>
            </a:r>
          </a:p>
          <a:p>
            <a:pPr lvl="1">
              <a:spcBef>
                <a:spcPts val="0"/>
              </a:spcBef>
            </a:pP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 </a:t>
            </a:r>
            <a:r>
              <a:rPr lang="en-US" sz="1500" b="1" dirty="0" err="1">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REPEAT</a:t>
            </a:r>
            <a:r>
              <a:rPr lang="en-US" sz="1500" b="1" dirty="0">
                <a:solidFill>
                  <a:schemeClr val="accent5">
                    <a:lumMod val="50000"/>
                  </a:schemeClr>
                </a:solidFill>
                <a:effectLst>
                  <a:outerShdw blurRad="38100" dist="38100" dir="2700000" algn="tl">
                    <a:srgbClr val="000000">
                      <a:alpha val="43137"/>
                    </a:srgbClr>
                  </a:outerShdw>
                </a:effectLst>
                <a:cs typeface="Courier New" panose="02070309020205020404" pitchFamily="49" charset="0"/>
              </a:rPr>
              <a:t>!</a:t>
            </a:r>
          </a:p>
          <a:p>
            <a:pPr lvl="1">
              <a:spcBef>
                <a:spcPts val="0"/>
              </a:spcBef>
            </a:pPr>
            <a:endParaRPr lang="en-US" sz="1200" dirty="0">
              <a:solidFill>
                <a:schemeClr val="accent5">
                  <a:lumMod val="50000"/>
                </a:schemeClr>
              </a:solidFill>
              <a:highlight>
                <a:srgbClr val="FFFF00"/>
              </a:highlight>
            </a:endParaRPr>
          </a:p>
        </p:txBody>
      </p:sp>
      <p:pic>
        <p:nvPicPr>
          <p:cNvPr id="8" name="Picture 7" descr="Bamboo stems: Chuck Bargeron, University of Georgia, Bugwood.org&#10;">
            <a:extLst>
              <a:ext uri="{FF2B5EF4-FFF2-40B4-BE49-F238E27FC236}">
                <a16:creationId xmlns:a16="http://schemas.microsoft.com/office/drawing/2014/main" id="{657FB847-AF2E-48F5-9D50-5F6A7EA7EE05}"/>
              </a:ext>
            </a:extLst>
          </p:cNvPr>
          <p:cNvPicPr>
            <a:picLocks noChangeAspect="1"/>
          </p:cNvPicPr>
          <p:nvPr/>
        </p:nvPicPr>
        <p:blipFill>
          <a:blip r:embed="rId10"/>
          <a:stretch>
            <a:fillRect/>
          </a:stretch>
        </p:blipFill>
        <p:spPr>
          <a:xfrm>
            <a:off x="6495265" y="2607476"/>
            <a:ext cx="2526557" cy="1684371"/>
          </a:xfrm>
          <a:prstGeom prst="rect">
            <a:avLst/>
          </a:prstGeom>
          <a:ln>
            <a:solidFill>
              <a:schemeClr val="tx1"/>
            </a:solidFill>
          </a:ln>
        </p:spPr>
      </p:pic>
    </p:spTree>
    <p:extLst>
      <p:ext uri="{BB962C8B-B14F-4D97-AF65-F5344CB8AC3E}">
        <p14:creationId xmlns:p14="http://schemas.microsoft.com/office/powerpoint/2010/main" val="4554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66351"/>
            <a:ext cx="9144000" cy="5091649"/>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51321" y="541043"/>
            <a:ext cx="8229600" cy="882958"/>
          </a:xfrm>
        </p:spPr>
        <p:txBody>
          <a:bodyPr>
            <a:normAutofit fontScale="90000"/>
          </a:bodyPr>
          <a:lstStyle/>
          <a:p>
            <a:r>
              <a:rPr lang="en-US" sz="4000" b="1" dirty="0">
                <a:solidFill>
                  <a:srgbClr val="C00000"/>
                </a:solidFill>
                <a:latin typeface="Century Gothic" panose="020B0502020202020204" pitchFamily="34" charset="0"/>
                <a:cs typeface="WC ROUGHTRAD Bta"/>
              </a:rPr>
              <a:t>Hydrilla</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Hydrilla</a:t>
            </a:r>
            <a:r>
              <a:rPr lang="en-US" sz="2700" b="1" i="1" dirty="0">
                <a:solidFill>
                  <a:srgbClr val="0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verticillata</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9" name="Picture 18" descr="Hydrilla: Robert Videcki, Doronicum Kft, Bugwood.org.&#10;">
            <a:extLst>
              <a:ext uri="{FF2B5EF4-FFF2-40B4-BE49-F238E27FC236}">
                <a16:creationId xmlns:a16="http://schemas.microsoft.com/office/drawing/2014/main" id="{66B53006-F2C9-42CD-B86C-64EC54B49A7C}"/>
              </a:ext>
            </a:extLst>
          </p:cNvPr>
          <p:cNvPicPr>
            <a:picLocks noChangeAspect="1"/>
          </p:cNvPicPr>
          <p:nvPr/>
        </p:nvPicPr>
        <p:blipFill rotWithShape="1">
          <a:blip r:embed="rId8"/>
          <a:srcRect t="8035"/>
          <a:stretch/>
        </p:blipFill>
        <p:spPr>
          <a:xfrm>
            <a:off x="7288936" y="1111065"/>
            <a:ext cx="1732886" cy="2391244"/>
          </a:xfrm>
          <a:prstGeom prst="rect">
            <a:avLst/>
          </a:prstGeom>
          <a:ln>
            <a:solidFill>
              <a:schemeClr val="tx1"/>
            </a:solidFill>
          </a:ln>
        </p:spPr>
      </p:pic>
      <p:sp>
        <p:nvSpPr>
          <p:cNvPr id="20" name="Content Placeholder 6">
            <a:extLst>
              <a:ext uri="{FF2B5EF4-FFF2-40B4-BE49-F238E27FC236}">
                <a16:creationId xmlns:a16="http://schemas.microsoft.com/office/drawing/2014/main" id="{6E121DC0-A063-480D-8691-DE18289E1DB1}"/>
              </a:ext>
            </a:extLst>
          </p:cNvPr>
          <p:cNvSpPr txBox="1">
            <a:spLocks/>
          </p:cNvSpPr>
          <p:nvPr/>
        </p:nvSpPr>
        <p:spPr>
          <a:xfrm>
            <a:off x="218789" y="1997620"/>
            <a:ext cx="5260106" cy="4742594"/>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b="1" u="sng" dirty="0">
                <a:solidFill>
                  <a:schemeClr val="tx2">
                    <a:lumMod val="50000"/>
                  </a:schemeClr>
                </a:solidFill>
              </a:rPr>
              <a:t>Rooted</a:t>
            </a:r>
            <a:r>
              <a:rPr lang="en-US" sz="1600" b="1" dirty="0">
                <a:solidFill>
                  <a:schemeClr val="tx2">
                    <a:lumMod val="50000"/>
                  </a:schemeClr>
                </a:solidFill>
              </a:rPr>
              <a:t> </a:t>
            </a:r>
            <a:r>
              <a:rPr lang="en-US" sz="1600" dirty="0">
                <a:solidFill>
                  <a:schemeClr val="tx2">
                    <a:lumMod val="50000"/>
                  </a:schemeClr>
                </a:solidFill>
              </a:rPr>
              <a:t>aquatic plant native Korea to India. One of the “World’s worst invasive aquatic plants”.</a:t>
            </a:r>
          </a:p>
          <a:p>
            <a:pPr>
              <a:spcBef>
                <a:spcPts val="0"/>
              </a:spcBef>
            </a:pPr>
            <a:r>
              <a:rPr lang="en-US" sz="1600" b="1" u="sng" dirty="0">
                <a:solidFill>
                  <a:schemeClr val="tx1"/>
                </a:solidFill>
              </a:rPr>
              <a:t>Introduction</a:t>
            </a:r>
            <a:r>
              <a:rPr lang="en-US" sz="1600" b="1" dirty="0">
                <a:solidFill>
                  <a:schemeClr val="tx1"/>
                </a:solidFill>
              </a:rPr>
              <a:t>: </a:t>
            </a:r>
            <a:r>
              <a:rPr lang="en-US" sz="1600" i="1" dirty="0">
                <a:solidFill>
                  <a:schemeClr val="tx2">
                    <a:lumMod val="50000"/>
                  </a:schemeClr>
                </a:solidFill>
              </a:rPr>
              <a:t>Intentionally</a:t>
            </a:r>
            <a:r>
              <a:rPr lang="en-US" sz="1600" dirty="0">
                <a:solidFill>
                  <a:schemeClr val="tx2">
                    <a:lumMod val="50000"/>
                  </a:schemeClr>
                </a:solidFill>
              </a:rPr>
              <a:t> as aquarium and water garden plant in 1950s. </a:t>
            </a:r>
          </a:p>
          <a:p>
            <a:pPr lvl="1">
              <a:spcBef>
                <a:spcPts val="0"/>
              </a:spcBef>
            </a:pPr>
            <a:r>
              <a:rPr lang="en-US" sz="1400" b="1" u="sng" dirty="0">
                <a:solidFill>
                  <a:schemeClr val="tx1"/>
                </a:solidFill>
              </a:rPr>
              <a:t>First Detection</a:t>
            </a:r>
            <a:r>
              <a:rPr lang="en-US" sz="1400" b="1" dirty="0">
                <a:solidFill>
                  <a:schemeClr val="tx1"/>
                </a:solidFill>
              </a:rPr>
              <a:t>: </a:t>
            </a:r>
            <a:r>
              <a:rPr lang="en-US" sz="1400" b="1" dirty="0">
                <a:solidFill>
                  <a:schemeClr val="tx2">
                    <a:lumMod val="50000"/>
                  </a:schemeClr>
                </a:solidFill>
              </a:rPr>
              <a:t>Florida (1950s). </a:t>
            </a:r>
            <a:r>
              <a:rPr lang="en-US" sz="1400" b="1" dirty="0">
                <a:solidFill>
                  <a:schemeClr val="accent5">
                    <a:lumMod val="50000"/>
                  </a:schemeClr>
                </a:solidFill>
              </a:rPr>
              <a:t>Widespread in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Long and slender plant with whorled leaves (usually 5). It has </a:t>
            </a:r>
            <a:r>
              <a:rPr lang="en-US" sz="1600" b="1" u="sng" dirty="0">
                <a:solidFill>
                  <a:schemeClr val="tx2">
                    <a:lumMod val="50000"/>
                  </a:schemeClr>
                </a:solidFill>
              </a:rPr>
              <a:t>potato-like tubers</a:t>
            </a:r>
            <a:r>
              <a:rPr lang="en-US" sz="1600" dirty="0">
                <a:solidFill>
                  <a:schemeClr val="tx2">
                    <a:lumMod val="50000"/>
                  </a:schemeClr>
                </a:solidFill>
              </a:rPr>
              <a:t> attached to roots that help it spread. </a:t>
            </a:r>
          </a:p>
          <a:p>
            <a:pPr lvl="1">
              <a:spcBef>
                <a:spcPts val="0"/>
              </a:spcBef>
            </a:pPr>
            <a:r>
              <a:rPr lang="en-US" sz="1400" dirty="0">
                <a:solidFill>
                  <a:schemeClr val="tx2">
                    <a:lumMod val="50000"/>
                  </a:schemeClr>
                </a:solidFill>
              </a:rPr>
              <a:t>Grows up to 25ft in length</a:t>
            </a:r>
          </a:p>
          <a:p>
            <a:pPr lvl="2">
              <a:spcBef>
                <a:spcPts val="0"/>
              </a:spcBef>
            </a:pPr>
            <a:r>
              <a:rPr lang="en-US" dirty="0">
                <a:solidFill>
                  <a:schemeClr val="tx2">
                    <a:lumMod val="50000"/>
                  </a:schemeClr>
                </a:solidFill>
              </a:rPr>
              <a:t>At a rate of 1 ft/day</a:t>
            </a:r>
            <a:r>
              <a:rPr lang="en-US" sz="1200" u="sng" dirty="0">
                <a:solidFill>
                  <a:schemeClr val="tx2">
                    <a:lumMod val="50000"/>
                  </a:schemeClr>
                </a:solidFill>
              </a:rPr>
              <a:t>!</a:t>
            </a:r>
            <a:endParaRPr lang="en-US" sz="12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Reproduces quickly and forms dense mats that block sunlight to underwater environment penetration, causing oxygen depletion, and even fish kills. </a:t>
            </a:r>
          </a:p>
          <a:p>
            <a:pPr lvl="1">
              <a:spcBef>
                <a:spcPts val="0"/>
              </a:spcBef>
            </a:pPr>
            <a:r>
              <a:rPr lang="en-US" sz="1400" b="1" dirty="0">
                <a:solidFill>
                  <a:schemeClr val="accent5">
                    <a:lumMod val="50000"/>
                  </a:schemeClr>
                </a:solidFill>
              </a:rPr>
              <a:t>Reduces zooplankton and phytoplankton levels which changes the stability of the lake ecosystem.</a:t>
            </a:r>
          </a:p>
          <a:p>
            <a:pPr>
              <a:spcBef>
                <a:spcPts val="0"/>
              </a:spcBef>
            </a:pPr>
            <a:r>
              <a:rPr lang="en-US" sz="1600" b="1" u="sng" dirty="0">
                <a:solidFill>
                  <a:schemeClr val="tx1"/>
                </a:solidFill>
              </a:rPr>
              <a:t>Management:</a:t>
            </a:r>
            <a:r>
              <a:rPr lang="en-US" sz="1600" b="1" dirty="0">
                <a:solidFill>
                  <a:schemeClr val="tx1"/>
                </a:solidFill>
              </a:rPr>
              <a:t> </a:t>
            </a:r>
            <a:r>
              <a:rPr lang="en-US" sz="1600" dirty="0">
                <a:solidFill>
                  <a:schemeClr val="tx2">
                    <a:lumMod val="50000"/>
                  </a:schemeClr>
                </a:solidFill>
              </a:rPr>
              <a:t>Clean, Drain and Dry your equipment!</a:t>
            </a:r>
          </a:p>
          <a:p>
            <a:pPr lvl="1">
              <a:spcBef>
                <a:spcPts val="0"/>
              </a:spcBef>
            </a:pPr>
            <a:r>
              <a:rPr lang="en-US" sz="1400" b="1" u="sng" dirty="0" err="1">
                <a:solidFill>
                  <a:schemeClr val="tx1"/>
                </a:solidFill>
              </a:rPr>
              <a:t>Biocontrols</a:t>
            </a:r>
            <a:r>
              <a:rPr lang="en-US" sz="1400" dirty="0">
                <a:solidFill>
                  <a:schemeClr val="tx2">
                    <a:lumMod val="50000"/>
                  </a:schemeClr>
                </a:solidFill>
              </a:rPr>
              <a:t>: Triploid Grass Carps (sterile carps), and Leaf-mining flies.</a:t>
            </a:r>
            <a:r>
              <a:rPr lang="en-US" sz="1400" dirty="0">
                <a:solidFill>
                  <a:schemeClr val="accent5">
                    <a:lumMod val="50000"/>
                  </a:schemeClr>
                </a:solidFill>
              </a:rPr>
              <a:t> </a:t>
            </a:r>
          </a:p>
          <a:p>
            <a:pPr lvl="1">
              <a:spcBef>
                <a:spcPts val="0"/>
              </a:spcBef>
            </a:pPr>
            <a:r>
              <a:rPr lang="en-US" sz="1400" dirty="0">
                <a:solidFill>
                  <a:srgbClr val="002060"/>
                </a:solidFill>
                <a:hlinkClick r:id="rId9">
                  <a:extLst>
                    <a:ext uri="{A12FA001-AC4F-418D-AE19-62706E023703}">
                      <ahyp:hlinkClr xmlns:ahyp="http://schemas.microsoft.com/office/drawing/2018/hyperlinkcolor" val="tx"/>
                    </a:ext>
                  </a:extLst>
                </a:hlinkClick>
              </a:rPr>
              <a:t>www.aphis.usda.gov</a:t>
            </a:r>
            <a:r>
              <a:rPr lang="en-US" sz="1400" dirty="0">
                <a:solidFill>
                  <a:srgbClr val="002060"/>
                </a:solidFill>
              </a:rPr>
              <a:t> &amp; </a:t>
            </a:r>
            <a:r>
              <a:rPr lang="en-US" sz="1400" dirty="0">
                <a:solidFill>
                  <a:srgbClr val="002060"/>
                </a:solidFill>
                <a:hlinkClick r:id="rId10">
                  <a:extLst>
                    <a:ext uri="{A12FA001-AC4F-418D-AE19-62706E023703}">
                      <ahyp:hlinkClr xmlns:ahyp="http://schemas.microsoft.com/office/drawing/2018/hyperlinkcolor" val="tx"/>
                    </a:ext>
                  </a:extLst>
                </a:hlinkClick>
              </a:rPr>
              <a:t>www.texasinvasives.org</a:t>
            </a:r>
            <a:r>
              <a:rPr lang="en-US" sz="1400" dirty="0">
                <a:solidFill>
                  <a:srgbClr val="002060"/>
                </a:solidFill>
              </a:rPr>
              <a:t> </a:t>
            </a:r>
          </a:p>
          <a:p>
            <a:pPr lvl="1">
              <a:spcBef>
                <a:spcPts val="0"/>
              </a:spcBef>
            </a:pPr>
            <a:endParaRPr lang="en-US" sz="1400" dirty="0">
              <a:solidFill>
                <a:schemeClr val="accent5">
                  <a:lumMod val="50000"/>
                </a:schemeClr>
              </a:solidFill>
            </a:endParaRPr>
          </a:p>
        </p:txBody>
      </p:sp>
      <p:pic>
        <p:nvPicPr>
          <p:cNvPr id="21" name="Picture 20" descr="Hydrilla (tubers): Leslie J. Mehrhoff, University of Connecticut and Robert Videcki, Doronicum Kft, Bugwood.org.">
            <a:extLst>
              <a:ext uri="{FF2B5EF4-FFF2-40B4-BE49-F238E27FC236}">
                <a16:creationId xmlns:a16="http://schemas.microsoft.com/office/drawing/2014/main" id="{D4999DF7-9BB7-44B4-B9C1-F7609DB664AA}"/>
              </a:ext>
            </a:extLst>
          </p:cNvPr>
          <p:cNvPicPr>
            <a:picLocks noChangeAspect="1"/>
          </p:cNvPicPr>
          <p:nvPr/>
        </p:nvPicPr>
        <p:blipFill rotWithShape="1">
          <a:blip r:embed="rId11"/>
          <a:srcRect t="10945" r="3858" b="3947"/>
          <a:stretch/>
        </p:blipFill>
        <p:spPr>
          <a:xfrm>
            <a:off x="5666837" y="3584733"/>
            <a:ext cx="3244198" cy="1858275"/>
          </a:xfrm>
          <a:prstGeom prst="rect">
            <a:avLst/>
          </a:prstGeom>
          <a:ln>
            <a:solidFill>
              <a:schemeClr val="tx1"/>
            </a:solidFill>
          </a:ln>
        </p:spPr>
      </p:pic>
      <p:pic>
        <p:nvPicPr>
          <p:cNvPr id="8" name="Picture 7" descr="Hydrilla (smothering pond): Robert Videcki, Doronicum Kft, Bugwood.org.">
            <a:extLst>
              <a:ext uri="{FF2B5EF4-FFF2-40B4-BE49-F238E27FC236}">
                <a16:creationId xmlns:a16="http://schemas.microsoft.com/office/drawing/2014/main" id="{D02D31AA-D50A-4DA3-8AAF-530731CC2B2D}"/>
              </a:ext>
            </a:extLst>
          </p:cNvPr>
          <p:cNvPicPr>
            <a:picLocks noChangeAspect="1"/>
          </p:cNvPicPr>
          <p:nvPr/>
        </p:nvPicPr>
        <p:blipFill>
          <a:blip r:embed="rId12"/>
          <a:stretch>
            <a:fillRect/>
          </a:stretch>
        </p:blipFill>
        <p:spPr>
          <a:xfrm>
            <a:off x="5633955" y="1104701"/>
            <a:ext cx="1593643" cy="2391244"/>
          </a:xfrm>
          <a:prstGeom prst="rect">
            <a:avLst/>
          </a:prstGeom>
          <a:ln>
            <a:solidFill>
              <a:schemeClr val="tx1"/>
            </a:solidFill>
          </a:ln>
        </p:spPr>
      </p:pic>
      <p:pic>
        <p:nvPicPr>
          <p:cNvPr id="10" name="Picture 9" descr="Triploid Grass Carp: USDA APHIS PPQ - Oxford, North Carolina ,Bugwood.org">
            <a:extLst>
              <a:ext uri="{FF2B5EF4-FFF2-40B4-BE49-F238E27FC236}">
                <a16:creationId xmlns:a16="http://schemas.microsoft.com/office/drawing/2014/main" id="{DC865B99-6D0E-486E-A70A-62CB45EC8571}"/>
              </a:ext>
            </a:extLst>
          </p:cNvPr>
          <p:cNvPicPr>
            <a:picLocks noChangeAspect="1"/>
          </p:cNvPicPr>
          <p:nvPr/>
        </p:nvPicPr>
        <p:blipFill rotWithShape="1">
          <a:blip r:embed="rId13"/>
          <a:srcRect l="8345" t="15819"/>
          <a:stretch/>
        </p:blipFill>
        <p:spPr>
          <a:xfrm>
            <a:off x="6064986" y="5531796"/>
            <a:ext cx="2325223" cy="1423745"/>
          </a:xfrm>
          <a:prstGeom prst="rect">
            <a:avLst/>
          </a:prstGeom>
          <a:ln>
            <a:solidFill>
              <a:schemeClr val="tx1"/>
            </a:solidFill>
          </a:ln>
        </p:spPr>
      </p:pic>
    </p:spTree>
    <p:extLst>
      <p:ext uri="{BB962C8B-B14F-4D97-AF65-F5344CB8AC3E}">
        <p14:creationId xmlns:p14="http://schemas.microsoft.com/office/powerpoint/2010/main" val="3819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1860331"/>
            <a:ext cx="9144000" cy="499766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11760" y="561876"/>
            <a:ext cx="8229600" cy="929596"/>
          </a:xfrm>
        </p:spPr>
        <p:txBody>
          <a:bodyPr>
            <a:normAutofit fontScale="90000"/>
          </a:bodyPr>
          <a:lstStyle/>
          <a:p>
            <a:r>
              <a:rPr lang="en-US" sz="4000" b="1" dirty="0">
                <a:solidFill>
                  <a:srgbClr val="C00000"/>
                </a:solidFill>
                <a:latin typeface="Century Gothic" panose="020B0502020202020204" pitchFamily="34" charset="0"/>
                <a:cs typeface="WC ROUGHTRAD Bta"/>
              </a:rPr>
              <a:t>Japanese Climbing Fern</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Lygodium</a:t>
            </a:r>
            <a:r>
              <a:rPr lang="en-US" sz="2700" b="1" i="1" dirty="0">
                <a:solidFill>
                  <a:srgbClr val="000000"/>
                </a:solidFill>
                <a:latin typeface="Century Gothic" panose="020B0502020202020204" pitchFamily="34" charset="0"/>
                <a:cs typeface="WC ROUGHTRAD Bta"/>
              </a:rPr>
              <a:t> japonicum</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4" name="Picture 3" descr="Climbing Fern (fire out of control): Chuck Bargeron, University of Georgia, Bugwood.org">
            <a:extLst>
              <a:ext uri="{FF2B5EF4-FFF2-40B4-BE49-F238E27FC236}">
                <a16:creationId xmlns:a16="http://schemas.microsoft.com/office/drawing/2014/main" id="{9D7FBB36-70E3-49AD-B99E-41CEE5421449}"/>
              </a:ext>
            </a:extLst>
          </p:cNvPr>
          <p:cNvPicPr>
            <a:picLocks noChangeAspect="1"/>
          </p:cNvPicPr>
          <p:nvPr/>
        </p:nvPicPr>
        <p:blipFill rotWithShape="1">
          <a:blip r:embed="rId8"/>
          <a:srcRect l="20001" b="2958"/>
          <a:stretch/>
        </p:blipFill>
        <p:spPr>
          <a:xfrm>
            <a:off x="7385600" y="3995656"/>
            <a:ext cx="1713527" cy="2771433"/>
          </a:xfrm>
          <a:prstGeom prst="rect">
            <a:avLst/>
          </a:prstGeom>
          <a:ln>
            <a:solidFill>
              <a:schemeClr val="tx1"/>
            </a:solidFill>
          </a:ln>
        </p:spPr>
      </p:pic>
      <p:pic>
        <p:nvPicPr>
          <p:cNvPr id="19" name="Picture 18" descr="Japanese Climbing Fern: Chris Evans, University of Illinois, Bugwood.org&#10;">
            <a:extLst>
              <a:ext uri="{FF2B5EF4-FFF2-40B4-BE49-F238E27FC236}">
                <a16:creationId xmlns:a16="http://schemas.microsoft.com/office/drawing/2014/main" id="{A19B4A7B-F1C5-4AAA-9561-41CC94508759}"/>
              </a:ext>
            </a:extLst>
          </p:cNvPr>
          <p:cNvPicPr>
            <a:picLocks noChangeAspect="1"/>
          </p:cNvPicPr>
          <p:nvPr/>
        </p:nvPicPr>
        <p:blipFill rotWithShape="1">
          <a:blip r:embed="rId9"/>
          <a:srcRect l="6293"/>
          <a:stretch/>
        </p:blipFill>
        <p:spPr>
          <a:xfrm>
            <a:off x="5035909" y="1590759"/>
            <a:ext cx="2200088" cy="1760893"/>
          </a:xfrm>
          <a:prstGeom prst="rect">
            <a:avLst/>
          </a:prstGeom>
          <a:ln>
            <a:solidFill>
              <a:schemeClr val="tx1"/>
            </a:solidFill>
          </a:ln>
        </p:spPr>
      </p:pic>
      <p:pic>
        <p:nvPicPr>
          <p:cNvPr id="20" name="Picture 19" descr="Japanese Climbing Fern (vine climbing): Ronald F. Billings, Texas A&amp;M Forest Service, Bugwood.org&#10;">
            <a:extLst>
              <a:ext uri="{FF2B5EF4-FFF2-40B4-BE49-F238E27FC236}">
                <a16:creationId xmlns:a16="http://schemas.microsoft.com/office/drawing/2014/main" id="{6410CFED-53BC-43E0-9DD4-9628C82B0D82}"/>
              </a:ext>
            </a:extLst>
          </p:cNvPr>
          <p:cNvPicPr>
            <a:picLocks noChangeAspect="1"/>
          </p:cNvPicPr>
          <p:nvPr/>
        </p:nvPicPr>
        <p:blipFill rotWithShape="1">
          <a:blip r:embed="rId10"/>
          <a:srcRect l="9571" t="3898"/>
          <a:stretch/>
        </p:blipFill>
        <p:spPr>
          <a:xfrm>
            <a:off x="7385600" y="1134365"/>
            <a:ext cx="1713527" cy="2742267"/>
          </a:xfrm>
          <a:prstGeom prst="rect">
            <a:avLst/>
          </a:prstGeom>
          <a:ln>
            <a:solidFill>
              <a:schemeClr val="tx1"/>
            </a:solidFill>
          </a:ln>
        </p:spPr>
      </p:pic>
      <p:sp>
        <p:nvSpPr>
          <p:cNvPr id="21" name="Content Placeholder 6">
            <a:extLst>
              <a:ext uri="{FF2B5EF4-FFF2-40B4-BE49-F238E27FC236}">
                <a16:creationId xmlns:a16="http://schemas.microsoft.com/office/drawing/2014/main" id="{6F715174-EFFD-4123-B1C4-B204B274152F}"/>
              </a:ext>
            </a:extLst>
          </p:cNvPr>
          <p:cNvSpPr txBox="1">
            <a:spLocks/>
          </p:cNvSpPr>
          <p:nvPr/>
        </p:nvSpPr>
        <p:spPr>
          <a:xfrm>
            <a:off x="196480" y="2067834"/>
            <a:ext cx="4839429" cy="4715984"/>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dirty="0">
                <a:solidFill>
                  <a:schemeClr val="tx2">
                    <a:lumMod val="50000"/>
                  </a:schemeClr>
                </a:solidFill>
              </a:rPr>
              <a:t>Terrestrial climbing fern from Japan.</a:t>
            </a:r>
          </a:p>
          <a:p>
            <a:pPr>
              <a:spcBef>
                <a:spcPts val="0"/>
              </a:spcBef>
            </a:pPr>
            <a:r>
              <a:rPr lang="en-US" sz="1600" b="1" u="sng" dirty="0">
                <a:solidFill>
                  <a:schemeClr val="tx1"/>
                </a:solidFill>
              </a:rPr>
              <a:t>Introduction</a:t>
            </a:r>
            <a:r>
              <a:rPr lang="en-US" sz="1600" b="1" dirty="0">
                <a:solidFill>
                  <a:schemeClr val="tx1"/>
                </a:solidFill>
              </a:rPr>
              <a:t>: </a:t>
            </a:r>
            <a:r>
              <a:rPr lang="en-US" sz="1600" i="1" dirty="0">
                <a:solidFill>
                  <a:schemeClr val="tx2">
                    <a:lumMod val="50000"/>
                  </a:schemeClr>
                </a:solidFill>
              </a:rPr>
              <a:t>Intentionally</a:t>
            </a:r>
            <a:r>
              <a:rPr lang="en-US" sz="1600" dirty="0">
                <a:solidFill>
                  <a:schemeClr val="tx2">
                    <a:lumMod val="50000"/>
                  </a:schemeClr>
                </a:solidFill>
              </a:rPr>
              <a:t> brought as garden plant in 1888 to Florida. </a:t>
            </a:r>
            <a:r>
              <a:rPr lang="en-US" sz="1600" dirty="0">
                <a:solidFill>
                  <a:schemeClr val="tx1"/>
                </a:solidFill>
              </a:rPr>
              <a:t>Still for sale on Internet!!</a:t>
            </a:r>
          </a:p>
          <a:p>
            <a:pPr lvl="1">
              <a:spcBef>
                <a:spcPts val="0"/>
              </a:spcBef>
            </a:pPr>
            <a:r>
              <a:rPr lang="en-US" sz="1400" b="1" u="sng" dirty="0">
                <a:solidFill>
                  <a:schemeClr val="tx1"/>
                </a:solidFill>
              </a:rPr>
              <a:t>First Spread</a:t>
            </a:r>
            <a:r>
              <a:rPr lang="en-US" sz="1400" b="1" dirty="0">
                <a:solidFill>
                  <a:schemeClr val="tx1"/>
                </a:solidFill>
              </a:rPr>
              <a:t>: Georgia</a:t>
            </a:r>
            <a:r>
              <a:rPr lang="en-US" sz="1400" b="1" dirty="0">
                <a:solidFill>
                  <a:schemeClr val="tx2">
                    <a:lumMod val="50000"/>
                  </a:schemeClr>
                </a:solidFill>
              </a:rPr>
              <a:t> (1903). </a:t>
            </a:r>
            <a:r>
              <a:rPr lang="en-US" sz="1400" b="1" dirty="0">
                <a:solidFill>
                  <a:schemeClr val="accent5">
                    <a:lumMod val="50000"/>
                  </a:schemeClr>
                </a:solidFill>
              </a:rPr>
              <a:t>Spreading in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vary in appearance. New growth has </a:t>
            </a:r>
            <a:r>
              <a:rPr lang="en-US" sz="1600" b="1" u="sng" dirty="0">
                <a:solidFill>
                  <a:schemeClr val="tx2">
                    <a:lumMod val="50000"/>
                  </a:schemeClr>
                </a:solidFill>
              </a:rPr>
              <a:t>finger-like fronds</a:t>
            </a:r>
            <a:r>
              <a:rPr lang="en-US" sz="1600" b="1" dirty="0">
                <a:solidFill>
                  <a:schemeClr val="tx2">
                    <a:lumMod val="50000"/>
                  </a:schemeClr>
                </a:solidFill>
              </a:rPr>
              <a:t> </a:t>
            </a:r>
            <a:r>
              <a:rPr lang="en-US" sz="1600" dirty="0">
                <a:solidFill>
                  <a:schemeClr val="tx2">
                    <a:lumMod val="50000"/>
                  </a:schemeClr>
                </a:solidFill>
              </a:rPr>
              <a:t>that have reproductive spores (no flowering!)</a:t>
            </a:r>
            <a:endParaRPr lang="en-US" sz="12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Rhizome systems allows it to grow dense mats that smother shrubs, the ground and trees.</a:t>
            </a:r>
          </a:p>
          <a:p>
            <a:pPr lvl="1">
              <a:spcBef>
                <a:spcPts val="0"/>
              </a:spcBef>
            </a:pPr>
            <a:r>
              <a:rPr lang="en-US" sz="1400" b="1" dirty="0">
                <a:solidFill>
                  <a:schemeClr val="accent5">
                    <a:lumMod val="50000"/>
                  </a:schemeClr>
                </a:solidFill>
              </a:rPr>
              <a:t>Mats grow as thick as 10 feet &amp; 90 feet long!</a:t>
            </a:r>
          </a:p>
          <a:p>
            <a:pPr lvl="1">
              <a:spcBef>
                <a:spcPts val="0"/>
              </a:spcBef>
            </a:pPr>
            <a:r>
              <a:rPr lang="en-US" sz="1400" b="1" dirty="0">
                <a:solidFill>
                  <a:schemeClr val="accent5">
                    <a:lumMod val="50000"/>
                  </a:schemeClr>
                </a:solidFill>
              </a:rPr>
              <a:t>Intensifies fires because their climbing nature carries the fire up into the tree canopy. </a:t>
            </a:r>
            <a:endParaRPr lang="en-US" sz="1400" dirty="0">
              <a:solidFill>
                <a:schemeClr val="accent5">
                  <a:lumMod val="50000"/>
                </a:schemeClr>
              </a:solidFill>
            </a:endParaRPr>
          </a:p>
          <a:p>
            <a:pPr>
              <a:spcBef>
                <a:spcPts val="0"/>
              </a:spcBef>
            </a:pPr>
            <a:r>
              <a:rPr lang="en-US" sz="1600" b="1" u="sng" dirty="0">
                <a:solidFill>
                  <a:schemeClr val="tx1"/>
                </a:solidFill>
              </a:rPr>
              <a:t>Management:</a:t>
            </a:r>
            <a:r>
              <a:rPr lang="en-US" sz="1600" b="1" dirty="0">
                <a:solidFill>
                  <a:schemeClr val="tx1"/>
                </a:solidFill>
              </a:rPr>
              <a:t> Mechanical &amp; Chemical.</a:t>
            </a:r>
          </a:p>
          <a:p>
            <a:pPr lvl="1">
              <a:spcBef>
                <a:spcPts val="0"/>
              </a:spcBef>
            </a:pPr>
            <a:r>
              <a:rPr lang="en-US" sz="1400" b="1" dirty="0">
                <a:solidFill>
                  <a:schemeClr val="tx2">
                    <a:lumMod val="50000"/>
                  </a:schemeClr>
                </a:solidFill>
                <a:cs typeface="Courier New" panose="02070309020205020404" pitchFamily="49" charset="0"/>
              </a:rPr>
              <a:t>Physically pull down the vines</a:t>
            </a:r>
          </a:p>
          <a:p>
            <a:pPr lvl="1">
              <a:spcBef>
                <a:spcPts val="0"/>
              </a:spcBef>
            </a:pPr>
            <a:r>
              <a:rPr lang="en-US" sz="1400" b="1" dirty="0">
                <a:solidFill>
                  <a:schemeClr val="tx2">
                    <a:lumMod val="50000"/>
                  </a:schemeClr>
                </a:solidFill>
                <a:cs typeface="Courier New" panose="02070309020205020404" pitchFamily="49" charset="0"/>
              </a:rPr>
              <a:t>Bag up all parts for disposal</a:t>
            </a:r>
          </a:p>
          <a:p>
            <a:pPr lvl="1">
              <a:spcBef>
                <a:spcPts val="0"/>
              </a:spcBef>
            </a:pPr>
            <a:r>
              <a:rPr lang="en-US" sz="1400" b="1" dirty="0">
                <a:solidFill>
                  <a:schemeClr val="tx2">
                    <a:lumMod val="50000"/>
                  </a:schemeClr>
                </a:solidFill>
                <a:cs typeface="Courier New" panose="02070309020205020404" pitchFamily="49" charset="0"/>
              </a:rPr>
              <a:t>Spray the vines with foliar spray</a:t>
            </a:r>
          </a:p>
          <a:p>
            <a:pPr lvl="1">
              <a:spcBef>
                <a:spcPts val="0"/>
              </a:spcBef>
            </a:pP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a:t>
            </a:r>
          </a:p>
        </p:txBody>
      </p:sp>
      <p:grpSp>
        <p:nvGrpSpPr>
          <p:cNvPr id="6" name="Group 5">
            <a:extLst>
              <a:ext uri="{FF2B5EF4-FFF2-40B4-BE49-F238E27FC236}">
                <a16:creationId xmlns:a16="http://schemas.microsoft.com/office/drawing/2014/main" id="{003F0937-0D92-4A44-B250-3C4D8E2CB6F8}"/>
              </a:ext>
            </a:extLst>
          </p:cNvPr>
          <p:cNvGrpSpPr/>
          <p:nvPr/>
        </p:nvGrpSpPr>
        <p:grpSpPr>
          <a:xfrm>
            <a:off x="5272003" y="3464119"/>
            <a:ext cx="1994770" cy="2579761"/>
            <a:chOff x="5174029" y="3464119"/>
            <a:chExt cx="1994770" cy="2579761"/>
          </a:xfrm>
        </p:grpSpPr>
        <p:pic>
          <p:nvPicPr>
            <p:cNvPr id="22" name="Picture 21" descr="Chris Evans, Illinois Wildlife Action Plan, Bugwood.org&#10;">
              <a:extLst>
                <a:ext uri="{FF2B5EF4-FFF2-40B4-BE49-F238E27FC236}">
                  <a16:creationId xmlns:a16="http://schemas.microsoft.com/office/drawing/2014/main" id="{9583E18F-CB52-4CEA-8530-740AD2CCBCDD}"/>
                </a:ext>
              </a:extLst>
            </p:cNvPr>
            <p:cNvPicPr>
              <a:picLocks noChangeAspect="1"/>
            </p:cNvPicPr>
            <p:nvPr/>
          </p:nvPicPr>
          <p:blipFill rotWithShape="1">
            <a:blip r:embed="rId11"/>
            <a:srcRect t="14008"/>
            <a:stretch/>
          </p:blipFill>
          <p:spPr>
            <a:xfrm>
              <a:off x="5174029" y="3464119"/>
              <a:ext cx="1994770" cy="2579761"/>
            </a:xfrm>
            <a:prstGeom prst="rect">
              <a:avLst/>
            </a:prstGeom>
            <a:ln>
              <a:solidFill>
                <a:schemeClr val="tx1"/>
              </a:solidFill>
            </a:ln>
          </p:spPr>
        </p:pic>
        <p:sp>
          <p:nvSpPr>
            <p:cNvPr id="23" name="TextBox 22">
              <a:extLst>
                <a:ext uri="{FF2B5EF4-FFF2-40B4-BE49-F238E27FC236}">
                  <a16:creationId xmlns:a16="http://schemas.microsoft.com/office/drawing/2014/main" id="{59089F1D-0FE8-4CBF-B785-24C9D9B2F7CB}"/>
                </a:ext>
              </a:extLst>
            </p:cNvPr>
            <p:cNvSpPr txBox="1"/>
            <p:nvPr/>
          </p:nvSpPr>
          <p:spPr>
            <a:xfrm>
              <a:off x="5187394" y="5686546"/>
              <a:ext cx="1365806" cy="338554"/>
            </a:xfrm>
            <a:prstGeom prst="rect">
              <a:avLst/>
            </a:prstGeom>
            <a:solidFill>
              <a:srgbClr val="BFBFBF">
                <a:alpha val="70980"/>
              </a:srgbClr>
            </a:solidFill>
          </p:spPr>
          <p:txBody>
            <a:bodyPr wrap="square" lIns="0" tIns="0" rIns="0" bIns="0" rtlCol="0">
              <a:spAutoFit/>
            </a:bodyPr>
            <a:lstStyle/>
            <a:p>
              <a:pPr algn="ctr"/>
              <a:r>
                <a:rPr lang="en-US" sz="1100" b="1" dirty="0"/>
                <a:t>Reproductive fronds (spore-producing)</a:t>
              </a:r>
            </a:p>
          </p:txBody>
        </p:sp>
      </p:grpSp>
    </p:spTree>
    <p:extLst>
      <p:ext uri="{BB962C8B-B14F-4D97-AF65-F5344CB8AC3E}">
        <p14:creationId xmlns:p14="http://schemas.microsoft.com/office/powerpoint/2010/main" val="5626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5126281"/>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09729" y="552312"/>
            <a:ext cx="9034272" cy="882958"/>
          </a:xfrm>
        </p:spPr>
        <p:txBody>
          <a:bodyPr>
            <a:normAutofit fontScale="90000"/>
          </a:bodyPr>
          <a:lstStyle/>
          <a:p>
            <a:r>
              <a:rPr lang="en-US" sz="4000" b="1" dirty="0">
                <a:solidFill>
                  <a:srgbClr val="C00000"/>
                </a:solidFill>
                <a:latin typeface="Century Gothic" panose="020B0502020202020204" pitchFamily="34" charset="0"/>
                <a:cs typeface="WC ROUGHTRAD Bta"/>
              </a:rPr>
              <a:t>King Ranch Bluestem</a:t>
            </a:r>
            <a:br>
              <a:rPr lang="en-US" sz="4000" b="1" dirty="0">
                <a:solidFill>
                  <a:srgbClr val="000000"/>
                </a:solidFill>
                <a:latin typeface="Century Gothic" panose="020B0502020202020204" pitchFamily="34" charset="0"/>
                <a:cs typeface="WC ROUGHTRAD Bta"/>
              </a:rPr>
            </a:br>
            <a:r>
              <a:rPr lang="en-US" sz="2700" b="1" i="1" dirty="0" err="1">
                <a:solidFill>
                  <a:srgbClr val="000000"/>
                </a:solidFill>
                <a:latin typeface="Century Gothic" panose="020B0502020202020204" pitchFamily="34" charset="0"/>
                <a:cs typeface="WC ROUGHTRAD Bta"/>
              </a:rPr>
              <a:t>Bothriochloa</a:t>
            </a:r>
            <a:r>
              <a:rPr lang="en-US" sz="2700" b="1" i="1" dirty="0">
                <a:solidFill>
                  <a:srgbClr val="000000"/>
                </a:solidFill>
                <a:latin typeface="Century Gothic" panose="020B0502020202020204" pitchFamily="34" charset="0"/>
                <a:cs typeface="WC ROUGHTRAD Bta"/>
              </a:rPr>
              <a:t> </a:t>
            </a:r>
            <a:r>
              <a:rPr lang="en-US" sz="2700" b="1" i="1" dirty="0" err="1">
                <a:solidFill>
                  <a:srgbClr val="000000"/>
                </a:solidFill>
                <a:latin typeface="Century Gothic" panose="020B0502020202020204" pitchFamily="34" charset="0"/>
                <a:cs typeface="WC ROUGHTRAD Bta"/>
              </a:rPr>
              <a:t>ischaemum</a:t>
            </a:r>
            <a:r>
              <a:rPr lang="en-US" sz="2700" b="1" i="1" dirty="0">
                <a:solidFill>
                  <a:srgbClr val="000000"/>
                </a:solidFill>
                <a:latin typeface="Century Gothic" panose="020B0502020202020204" pitchFamily="34" charset="0"/>
                <a:cs typeface="WC ROUGHTRAD Bta"/>
              </a:rPr>
              <a:t> </a:t>
            </a:r>
            <a:r>
              <a:rPr lang="en-US" sz="2700" b="1" dirty="0">
                <a:solidFill>
                  <a:srgbClr val="000000"/>
                </a:solidFill>
                <a:latin typeface="Century Gothic" panose="020B0502020202020204" pitchFamily="34" charset="0"/>
                <a:cs typeface="WC ROUGHTRAD Bta"/>
              </a:rPr>
              <a:t>var. </a:t>
            </a:r>
            <a:r>
              <a:rPr lang="en-US" sz="2700" b="1" i="1" dirty="0" err="1">
                <a:solidFill>
                  <a:srgbClr val="000000"/>
                </a:solidFill>
                <a:latin typeface="Century Gothic" panose="020B0502020202020204" pitchFamily="34" charset="0"/>
                <a:cs typeface="WC ROUGHTRAD Bta"/>
              </a:rPr>
              <a:t>songarica</a:t>
            </a: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9" name="Picture 18" descr="King Ranch Bluestem: Michelle Villafranca, Fort Worth Nature Center and Refuge, Bugwood.org">
            <a:extLst>
              <a:ext uri="{FF2B5EF4-FFF2-40B4-BE49-F238E27FC236}">
                <a16:creationId xmlns:a16="http://schemas.microsoft.com/office/drawing/2014/main" id="{5342BC97-7887-4B31-B4F0-452243B42932}"/>
              </a:ext>
            </a:extLst>
          </p:cNvPr>
          <p:cNvPicPr>
            <a:picLocks noChangeAspect="1"/>
          </p:cNvPicPr>
          <p:nvPr/>
        </p:nvPicPr>
        <p:blipFill rotWithShape="1">
          <a:blip r:embed="rId8"/>
          <a:srcRect l="4851" t="4044"/>
          <a:stretch/>
        </p:blipFill>
        <p:spPr>
          <a:xfrm>
            <a:off x="5596325" y="1710129"/>
            <a:ext cx="3425498" cy="2300777"/>
          </a:xfrm>
          <a:prstGeom prst="rect">
            <a:avLst/>
          </a:prstGeom>
          <a:ln>
            <a:solidFill>
              <a:schemeClr val="tx1"/>
            </a:solidFill>
          </a:ln>
        </p:spPr>
      </p:pic>
      <p:pic>
        <p:nvPicPr>
          <p:cNvPr id="20" name="Picture 19" descr="King Ranch Bluestem: Karan A. Rawlins, University of Georgia, Bugwood.org">
            <a:extLst>
              <a:ext uri="{FF2B5EF4-FFF2-40B4-BE49-F238E27FC236}">
                <a16:creationId xmlns:a16="http://schemas.microsoft.com/office/drawing/2014/main" id="{DAA8B61F-A319-4C51-858D-12644226D511}"/>
              </a:ext>
            </a:extLst>
          </p:cNvPr>
          <p:cNvPicPr>
            <a:picLocks noChangeAspect="1"/>
          </p:cNvPicPr>
          <p:nvPr/>
        </p:nvPicPr>
        <p:blipFill rotWithShape="1">
          <a:blip r:embed="rId9"/>
          <a:srcRect l="7282"/>
          <a:stretch/>
        </p:blipFill>
        <p:spPr>
          <a:xfrm>
            <a:off x="5596325" y="4109801"/>
            <a:ext cx="3459351" cy="2487381"/>
          </a:xfrm>
          <a:prstGeom prst="rect">
            <a:avLst/>
          </a:prstGeom>
          <a:ln>
            <a:solidFill>
              <a:schemeClr val="tx1"/>
            </a:solidFill>
          </a:ln>
        </p:spPr>
      </p:pic>
      <p:sp>
        <p:nvSpPr>
          <p:cNvPr id="21" name="Content Placeholder 6">
            <a:extLst>
              <a:ext uri="{FF2B5EF4-FFF2-40B4-BE49-F238E27FC236}">
                <a16:creationId xmlns:a16="http://schemas.microsoft.com/office/drawing/2014/main" id="{6A726DF8-070F-47E9-B93C-1DBBFDE43461}"/>
              </a:ext>
            </a:extLst>
          </p:cNvPr>
          <p:cNvSpPr txBox="1">
            <a:spLocks/>
          </p:cNvSpPr>
          <p:nvPr/>
        </p:nvSpPr>
        <p:spPr>
          <a:xfrm>
            <a:off x="196480" y="2066284"/>
            <a:ext cx="5114074" cy="4600304"/>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dirty="0">
                <a:solidFill>
                  <a:schemeClr val="tx2">
                    <a:lumMod val="50000"/>
                  </a:schemeClr>
                </a:solidFill>
              </a:rPr>
              <a:t>Grass from Europe and North Africa.</a:t>
            </a:r>
          </a:p>
          <a:p>
            <a:pPr>
              <a:spcBef>
                <a:spcPts val="0"/>
              </a:spcBef>
            </a:pPr>
            <a:r>
              <a:rPr lang="en-US" sz="1600" b="1" u="sng" dirty="0">
                <a:solidFill>
                  <a:schemeClr val="tx1"/>
                </a:solidFill>
              </a:rPr>
              <a:t>Introduction</a:t>
            </a:r>
            <a:r>
              <a:rPr lang="en-US" sz="1600" b="1" dirty="0">
                <a:solidFill>
                  <a:schemeClr val="tx1"/>
                </a:solidFill>
              </a:rPr>
              <a:t>: </a:t>
            </a:r>
            <a:r>
              <a:rPr lang="en-US" sz="1600" i="1" dirty="0">
                <a:solidFill>
                  <a:schemeClr val="tx2">
                    <a:lumMod val="50000"/>
                  </a:schemeClr>
                </a:solidFill>
              </a:rPr>
              <a:t>Intentionally</a:t>
            </a:r>
            <a:r>
              <a:rPr lang="en-US" sz="1600" dirty="0">
                <a:solidFill>
                  <a:schemeClr val="tx2">
                    <a:lumMod val="50000"/>
                  </a:schemeClr>
                </a:solidFill>
              </a:rPr>
              <a:t> brought to TX as cattle roughage, and then planted along highway roadsides. Now throughout southern U.S.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The grass “Flowers” are seed-head that look like a hand with </a:t>
            </a:r>
            <a:r>
              <a:rPr lang="en-US" sz="1600" u="sng" dirty="0">
                <a:solidFill>
                  <a:schemeClr val="tx2">
                    <a:lumMod val="50000"/>
                  </a:schemeClr>
                </a:solidFill>
              </a:rPr>
              <a:t>purplish seeds throughout. </a:t>
            </a:r>
          </a:p>
          <a:p>
            <a:pPr lvl="1">
              <a:spcBef>
                <a:spcPts val="0"/>
              </a:spcBef>
            </a:pPr>
            <a:r>
              <a:rPr lang="en-US" sz="1400" dirty="0">
                <a:solidFill>
                  <a:schemeClr val="tx2">
                    <a:lumMod val="50000"/>
                  </a:schemeClr>
                </a:solidFill>
              </a:rPr>
              <a:t>K R Bluestem will be the first growth to appear after hay has been cut.</a:t>
            </a:r>
            <a:endParaRPr lang="en-US" sz="10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Quickly grows and covers pastures, roadsides and Coastal Bermuda fields.</a:t>
            </a:r>
          </a:p>
          <a:p>
            <a:pPr lvl="1">
              <a:spcBef>
                <a:spcPts val="0"/>
              </a:spcBef>
            </a:pPr>
            <a:r>
              <a:rPr lang="en-US" sz="1400" b="1" dirty="0">
                <a:solidFill>
                  <a:schemeClr val="accent5">
                    <a:lumMod val="50000"/>
                  </a:schemeClr>
                </a:solidFill>
              </a:rPr>
              <a:t>Outcompetes native Bluestems and can spread invasive insects that use it as a host plant.</a:t>
            </a:r>
            <a:endParaRPr lang="en-US" sz="1200" b="1" dirty="0">
              <a:solidFill>
                <a:schemeClr val="accent5">
                  <a:lumMod val="50000"/>
                </a:schemeClr>
              </a:solidFill>
            </a:endParaRPr>
          </a:p>
          <a:p>
            <a:pPr>
              <a:spcBef>
                <a:spcPts val="0"/>
              </a:spcBef>
            </a:pPr>
            <a:r>
              <a:rPr lang="en-US" sz="1600" b="1" u="sng" dirty="0">
                <a:solidFill>
                  <a:schemeClr val="tx1"/>
                </a:solidFill>
              </a:rPr>
              <a:t>Management:</a:t>
            </a:r>
            <a:r>
              <a:rPr lang="en-US" sz="1600" b="1" dirty="0">
                <a:solidFill>
                  <a:schemeClr val="tx1"/>
                </a:solidFill>
              </a:rPr>
              <a:t> Mechanical &amp; Chemical.</a:t>
            </a:r>
          </a:p>
          <a:p>
            <a:pPr lvl="1">
              <a:spcBef>
                <a:spcPts val="0"/>
              </a:spcBef>
            </a:pPr>
            <a:r>
              <a:rPr lang="en-US" sz="1400" b="1" dirty="0">
                <a:solidFill>
                  <a:schemeClr val="tx2">
                    <a:lumMod val="50000"/>
                  </a:schemeClr>
                </a:solidFill>
                <a:cs typeface="Courier New" panose="02070309020205020404" pitchFamily="49" charset="0"/>
              </a:rPr>
              <a:t>Herbicides alone are not effective</a:t>
            </a:r>
          </a:p>
          <a:p>
            <a:pPr lvl="1">
              <a:spcBef>
                <a:spcPts val="0"/>
              </a:spcBef>
            </a:pPr>
            <a:r>
              <a:rPr lang="en-US" sz="1400" b="1" dirty="0">
                <a:solidFill>
                  <a:schemeClr val="tx2">
                    <a:lumMod val="50000"/>
                  </a:schemeClr>
                </a:solidFill>
                <a:cs typeface="Courier New" panose="02070309020205020404" pitchFamily="49" charset="0"/>
              </a:rPr>
              <a:t>Pull up new growth as quickly as possible.</a:t>
            </a:r>
          </a:p>
          <a:p>
            <a:pPr lvl="1">
              <a:spcBef>
                <a:spcPts val="0"/>
              </a:spcBef>
            </a:pPr>
            <a:r>
              <a:rPr lang="en-US" sz="1400" b="1" dirty="0">
                <a:solidFill>
                  <a:schemeClr val="tx2">
                    <a:lumMod val="50000"/>
                  </a:schemeClr>
                </a:solidFill>
                <a:cs typeface="Courier New" panose="02070309020205020404" pitchFamily="49" charset="0"/>
              </a:rPr>
              <a:t>For older growth, dig out King Ranch Bluestem and then apply herbicides.</a:t>
            </a:r>
            <a:endParaRPr lang="en-US" sz="1200" b="1" dirty="0">
              <a:solidFill>
                <a:schemeClr val="tx2">
                  <a:lumMod val="50000"/>
                </a:schemeClr>
              </a:solidFill>
              <a:cs typeface="Courier New" panose="02070309020205020404" pitchFamily="49" charset="0"/>
            </a:endParaRPr>
          </a:p>
          <a:p>
            <a:pPr lvl="1">
              <a:spcBef>
                <a:spcPts val="0"/>
              </a:spcBef>
            </a:pP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a:t>
            </a:r>
          </a:p>
        </p:txBody>
      </p:sp>
    </p:spTree>
    <p:extLst>
      <p:ext uri="{BB962C8B-B14F-4D97-AF65-F5344CB8AC3E}">
        <p14:creationId xmlns:p14="http://schemas.microsoft.com/office/powerpoint/2010/main" val="2488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52246"/>
            <a:ext cx="9144000" cy="500575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89185" y="572884"/>
            <a:ext cx="7682504" cy="882958"/>
          </a:xfrm>
        </p:spPr>
        <p:txBody>
          <a:bodyPr>
            <a:normAutofit fontScale="90000"/>
          </a:bodyPr>
          <a:lstStyle/>
          <a:p>
            <a:r>
              <a:rPr lang="en-US" sz="4000" b="1" dirty="0">
                <a:solidFill>
                  <a:srgbClr val="C00000"/>
                </a:solidFill>
                <a:latin typeface="Century Gothic" panose="020B0502020202020204" pitchFamily="34" charset="0"/>
                <a:cs typeface="WC ROUGHTRAD Bta"/>
              </a:rPr>
              <a:t>Kudzu</a:t>
            </a:r>
            <a:br>
              <a:rPr lang="en-US" sz="4000" b="1" dirty="0">
                <a:solidFill>
                  <a:srgbClr val="000000"/>
                </a:solidFill>
                <a:latin typeface="Century Gothic" panose="020B0502020202020204" pitchFamily="34" charset="0"/>
                <a:cs typeface="WC ROUGHTRAD Bta"/>
              </a:rPr>
            </a:br>
            <a:r>
              <a:rPr lang="en-US" sz="2700" b="1" i="1" dirty="0">
                <a:solidFill>
                  <a:srgbClr val="000000"/>
                </a:solidFill>
                <a:latin typeface="Century Gothic" panose="020B0502020202020204" pitchFamily="34" charset="0"/>
                <a:cs typeface="WC ROUGHTRAD Bta"/>
              </a:rPr>
              <a:t>Pueraria </a:t>
            </a:r>
            <a:r>
              <a:rPr lang="en-US" sz="2700" b="1" i="1" dirty="0" err="1">
                <a:solidFill>
                  <a:srgbClr val="000000"/>
                </a:solidFill>
                <a:latin typeface="Century Gothic" panose="020B0502020202020204" pitchFamily="34" charset="0"/>
                <a:cs typeface="WC ROUGHTRAD Bta"/>
              </a:rPr>
              <a:t>montana</a:t>
            </a:r>
            <a:r>
              <a:rPr lang="en-US" sz="2700" b="1" i="1" dirty="0">
                <a:solidFill>
                  <a:srgbClr val="000000"/>
                </a:solidFill>
                <a:latin typeface="Century Gothic" panose="020B0502020202020204" pitchFamily="34" charset="0"/>
                <a:cs typeface="WC ROUGHTRAD Bta"/>
              </a:rPr>
              <a:t> </a:t>
            </a:r>
            <a:r>
              <a:rPr lang="en-US" sz="2700" b="1" dirty="0">
                <a:solidFill>
                  <a:srgbClr val="000000"/>
                </a:solidFill>
                <a:latin typeface="Century Gothic" panose="020B0502020202020204" pitchFamily="34" charset="0"/>
                <a:cs typeface="WC ROUGHTRAD Bta"/>
              </a:rPr>
              <a:t>var. </a:t>
            </a:r>
            <a:r>
              <a:rPr lang="en-US" sz="2700" b="1" i="1" dirty="0">
                <a:solidFill>
                  <a:srgbClr val="000000"/>
                </a:solidFill>
                <a:latin typeface="Century Gothic" panose="020B0502020202020204" pitchFamily="34" charset="0"/>
                <a:cs typeface="WC ROUGHTRAD Bta"/>
              </a:rPr>
              <a:t>lobata</a:t>
            </a:r>
            <a:br>
              <a:rPr lang="en-US" sz="4000" b="1" dirty="0">
                <a:solidFill>
                  <a:srgbClr val="000000"/>
                </a:solidFill>
                <a:latin typeface="Century Gothic" panose="020B0502020202020204" pitchFamily="34" charset="0"/>
                <a:cs typeface="WC ROUGHTRAD Bta"/>
              </a:rPr>
            </a:br>
            <a:endParaRPr lang="en-US" sz="30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4" name="Picture 3" descr="Kudzu (smothering): Leslie J. Mehrhoff, University of Connecticut, Bugwood.org">
            <a:extLst>
              <a:ext uri="{FF2B5EF4-FFF2-40B4-BE49-F238E27FC236}">
                <a16:creationId xmlns:a16="http://schemas.microsoft.com/office/drawing/2014/main" id="{AEDB61C5-983F-4EEC-82D6-1C61D1BB20A8}"/>
              </a:ext>
            </a:extLst>
          </p:cNvPr>
          <p:cNvPicPr>
            <a:picLocks noChangeAspect="1"/>
          </p:cNvPicPr>
          <p:nvPr/>
        </p:nvPicPr>
        <p:blipFill>
          <a:blip r:embed="rId8"/>
          <a:stretch>
            <a:fillRect/>
          </a:stretch>
        </p:blipFill>
        <p:spPr>
          <a:xfrm>
            <a:off x="6862718" y="581791"/>
            <a:ext cx="2159104" cy="3251356"/>
          </a:xfrm>
          <a:prstGeom prst="rect">
            <a:avLst/>
          </a:prstGeom>
          <a:ln>
            <a:solidFill>
              <a:schemeClr val="tx1"/>
            </a:solidFill>
          </a:ln>
        </p:spPr>
      </p:pic>
      <p:pic>
        <p:nvPicPr>
          <p:cNvPr id="19" name="Picture 18" descr="Kudzu (flowering): Leslie J. Mehrhoff, University of Connecticut, Bugwood.org">
            <a:extLst>
              <a:ext uri="{FF2B5EF4-FFF2-40B4-BE49-F238E27FC236}">
                <a16:creationId xmlns:a16="http://schemas.microsoft.com/office/drawing/2014/main" id="{55F13B09-00AE-44E4-8B97-3E5871137D88}"/>
              </a:ext>
            </a:extLst>
          </p:cNvPr>
          <p:cNvPicPr>
            <a:picLocks noChangeAspect="1"/>
          </p:cNvPicPr>
          <p:nvPr/>
        </p:nvPicPr>
        <p:blipFill rotWithShape="1">
          <a:blip r:embed="rId9"/>
          <a:srcRect l="15114" t="8008" r="3600"/>
          <a:stretch/>
        </p:blipFill>
        <p:spPr>
          <a:xfrm>
            <a:off x="5373270" y="4927674"/>
            <a:ext cx="2159104" cy="1622616"/>
          </a:xfrm>
          <a:prstGeom prst="rect">
            <a:avLst/>
          </a:prstGeom>
          <a:ln>
            <a:solidFill>
              <a:schemeClr val="tx1"/>
            </a:solidFill>
          </a:ln>
        </p:spPr>
      </p:pic>
      <p:sp>
        <p:nvSpPr>
          <p:cNvPr id="20" name="Content Placeholder 6">
            <a:extLst>
              <a:ext uri="{FF2B5EF4-FFF2-40B4-BE49-F238E27FC236}">
                <a16:creationId xmlns:a16="http://schemas.microsoft.com/office/drawing/2014/main" id="{DF8B40B8-B44A-4033-8FDB-490A4732B630}"/>
              </a:ext>
            </a:extLst>
          </p:cNvPr>
          <p:cNvSpPr txBox="1">
            <a:spLocks/>
          </p:cNvSpPr>
          <p:nvPr/>
        </p:nvSpPr>
        <p:spPr>
          <a:xfrm>
            <a:off x="211667" y="2218756"/>
            <a:ext cx="5259472" cy="4255561"/>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dirty="0">
                <a:solidFill>
                  <a:schemeClr val="tx1"/>
                </a:solidFill>
              </a:rPr>
              <a:t>Woody vine from China &amp; Japan.</a:t>
            </a:r>
            <a:endParaRPr lang="en-US" sz="1600" dirty="0">
              <a:solidFill>
                <a:schemeClr val="tx2">
                  <a:lumMod val="50000"/>
                </a:schemeClr>
              </a:solidFill>
            </a:endParaRPr>
          </a:p>
          <a:p>
            <a:pPr>
              <a:spcBef>
                <a:spcPts val="0"/>
              </a:spcBef>
            </a:pPr>
            <a:r>
              <a:rPr lang="en-US" sz="1600" b="1" u="sng" dirty="0">
                <a:solidFill>
                  <a:schemeClr val="tx1"/>
                </a:solidFill>
              </a:rPr>
              <a:t>Introduction</a:t>
            </a:r>
            <a:r>
              <a:rPr lang="en-US" sz="1600" b="1" dirty="0">
                <a:solidFill>
                  <a:schemeClr val="tx1"/>
                </a:solidFill>
              </a:rPr>
              <a:t>: </a:t>
            </a:r>
            <a:r>
              <a:rPr lang="en-US" sz="1600" i="1" dirty="0">
                <a:solidFill>
                  <a:schemeClr val="tx2">
                    <a:lumMod val="50000"/>
                  </a:schemeClr>
                </a:solidFill>
              </a:rPr>
              <a:t>Intentionally</a:t>
            </a:r>
            <a:r>
              <a:rPr lang="en-US" sz="1600" dirty="0">
                <a:solidFill>
                  <a:schemeClr val="tx2">
                    <a:lumMod val="50000"/>
                  </a:schemeClr>
                </a:solidFill>
              </a:rPr>
              <a:t> brought to U.S. in </a:t>
            </a:r>
            <a:r>
              <a:rPr lang="en-US" sz="1600" b="1" u="sng" dirty="0">
                <a:solidFill>
                  <a:schemeClr val="tx2">
                    <a:lumMod val="50000"/>
                  </a:schemeClr>
                </a:solidFill>
              </a:rPr>
              <a:t>1876</a:t>
            </a:r>
            <a:r>
              <a:rPr lang="en-US" sz="1600" dirty="0">
                <a:solidFill>
                  <a:schemeClr val="tx2">
                    <a:lumMod val="50000"/>
                  </a:schemeClr>
                </a:solidFill>
              </a:rPr>
              <a:t> and was distributed throughout.</a:t>
            </a:r>
          </a:p>
          <a:p>
            <a:pPr lvl="1">
              <a:spcBef>
                <a:spcPts val="0"/>
              </a:spcBef>
            </a:pPr>
            <a:r>
              <a:rPr lang="en-US" sz="1400" b="1" u="sng" dirty="0">
                <a:solidFill>
                  <a:schemeClr val="tx2">
                    <a:lumMod val="50000"/>
                  </a:schemeClr>
                </a:solidFill>
              </a:rPr>
              <a:t>Now</a:t>
            </a:r>
            <a:r>
              <a:rPr lang="en-US" sz="1400" b="1" dirty="0">
                <a:solidFill>
                  <a:schemeClr val="tx2">
                    <a:lumMod val="50000"/>
                  </a:schemeClr>
                </a:solidFill>
              </a:rPr>
              <a:t>:</a:t>
            </a:r>
            <a:r>
              <a:rPr lang="en-US" sz="1400" b="1" dirty="0">
                <a:solidFill>
                  <a:schemeClr val="accent5">
                    <a:lumMod val="50000"/>
                  </a:schemeClr>
                </a:solidFill>
              </a:rPr>
              <a:t> Emerging in east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Leaves and stems are hairy and resemble poison ivy.</a:t>
            </a:r>
            <a:endParaRPr lang="en-US" sz="1600" u="sng" dirty="0">
              <a:solidFill>
                <a:schemeClr val="tx2">
                  <a:lumMod val="50000"/>
                </a:schemeClr>
              </a:solidFill>
            </a:endParaRPr>
          </a:p>
          <a:p>
            <a:pPr lvl="1">
              <a:spcBef>
                <a:spcPts val="0"/>
              </a:spcBef>
            </a:pPr>
            <a:r>
              <a:rPr lang="en-US" sz="1400" dirty="0">
                <a:solidFill>
                  <a:schemeClr val="tx2">
                    <a:lumMod val="50000"/>
                  </a:schemeClr>
                </a:solidFill>
              </a:rPr>
              <a:t>Produces </a:t>
            </a:r>
            <a:r>
              <a:rPr lang="en-US" sz="1400" b="1" u="sng" dirty="0">
                <a:solidFill>
                  <a:schemeClr val="tx2">
                    <a:lumMod val="50000"/>
                  </a:schemeClr>
                </a:solidFill>
              </a:rPr>
              <a:t>fragrant purple flower clusters</a:t>
            </a:r>
          </a:p>
          <a:p>
            <a:pPr lvl="1">
              <a:spcBef>
                <a:spcPts val="0"/>
              </a:spcBef>
            </a:pPr>
            <a:r>
              <a:rPr lang="en-US" sz="1400" dirty="0">
                <a:solidFill>
                  <a:schemeClr val="tx2">
                    <a:lumMod val="50000"/>
                  </a:schemeClr>
                </a:solidFill>
              </a:rPr>
              <a:t>Fruits are </a:t>
            </a:r>
            <a:r>
              <a:rPr lang="en-US" sz="1400" b="1" u="sng" dirty="0">
                <a:solidFill>
                  <a:schemeClr val="tx2">
                    <a:lumMod val="50000"/>
                  </a:schemeClr>
                </a:solidFill>
              </a:rPr>
              <a:t>hairy seed pods</a:t>
            </a:r>
            <a:r>
              <a:rPr lang="en-US" sz="1400" b="1" dirty="0">
                <a:solidFill>
                  <a:schemeClr val="tx2">
                    <a:lumMod val="50000"/>
                  </a:schemeClr>
                </a:solidFill>
              </a:rPr>
              <a:t>.</a:t>
            </a:r>
            <a:endParaRPr lang="en-US" sz="1000" b="1"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Kills or degrades other plants by smothering them under dense mats. Girdles woody stems and tree trunks, and breaks branches or uproots entire trees through the sheer force of its weight. </a:t>
            </a:r>
          </a:p>
          <a:p>
            <a:pPr lvl="1">
              <a:spcBef>
                <a:spcPts val="0"/>
              </a:spcBef>
            </a:pPr>
            <a:r>
              <a:rPr lang="en-US" sz="1400" b="1" dirty="0">
                <a:solidFill>
                  <a:schemeClr val="accent5">
                    <a:lumMod val="50000"/>
                  </a:schemeClr>
                </a:solidFill>
              </a:rPr>
              <a:t>Grow rapidly, extending as much as 60 feet per season at a </a:t>
            </a:r>
            <a:r>
              <a:rPr lang="en-US" sz="1400" b="1" u="sng" dirty="0">
                <a:solidFill>
                  <a:schemeClr val="accent5">
                    <a:lumMod val="50000"/>
                  </a:schemeClr>
                </a:solidFill>
              </a:rPr>
              <a:t>rate of about 1 ft./day</a:t>
            </a:r>
            <a:r>
              <a:rPr lang="en-US" sz="1200" b="1" dirty="0">
                <a:solidFill>
                  <a:schemeClr val="accent5">
                    <a:lumMod val="50000"/>
                  </a:schemeClr>
                </a:solidFill>
              </a:rPr>
              <a:t>.</a:t>
            </a:r>
            <a:endParaRPr lang="en-US" sz="1000" b="1" dirty="0">
              <a:solidFill>
                <a:schemeClr val="accent5">
                  <a:lumMod val="50000"/>
                </a:schemeClr>
              </a:solidFill>
            </a:endParaRPr>
          </a:p>
          <a:p>
            <a:pPr>
              <a:spcBef>
                <a:spcPts val="0"/>
              </a:spcBef>
            </a:pPr>
            <a:r>
              <a:rPr lang="en-US" sz="1600" b="1" u="sng" dirty="0">
                <a:solidFill>
                  <a:schemeClr val="tx1"/>
                </a:solidFill>
              </a:rPr>
              <a:t>Management:</a:t>
            </a:r>
            <a:r>
              <a:rPr lang="en-US" sz="1600" b="1" dirty="0">
                <a:solidFill>
                  <a:schemeClr val="tx1"/>
                </a:solidFill>
              </a:rPr>
              <a:t> Mechanical &amp; Chemical.</a:t>
            </a:r>
          </a:p>
          <a:p>
            <a:pPr lvl="1">
              <a:spcBef>
                <a:spcPts val="0"/>
              </a:spcBef>
            </a:pPr>
            <a:r>
              <a:rPr lang="en-US" sz="1400" b="1" dirty="0">
                <a:solidFill>
                  <a:schemeClr val="tx2">
                    <a:lumMod val="50000"/>
                  </a:schemeClr>
                </a:solidFill>
                <a:cs typeface="Courier New" panose="02070309020205020404" pitchFamily="49" charset="0"/>
              </a:rPr>
              <a:t>Persistent eradications of all roots is KEY!</a:t>
            </a:r>
          </a:p>
          <a:p>
            <a:pPr lvl="1">
              <a:spcBef>
                <a:spcPts val="0"/>
              </a:spcBef>
            </a:pPr>
            <a:r>
              <a:rPr lang="en-US" sz="1400" b="1" dirty="0">
                <a:solidFill>
                  <a:schemeClr val="tx2">
                    <a:lumMod val="50000"/>
                  </a:schemeClr>
                </a:solidFill>
                <a:cs typeface="Courier New" panose="02070309020205020404" pitchFamily="49" charset="0"/>
              </a:rPr>
              <a:t>Use “Cut Stump” method and foliar spray.</a:t>
            </a:r>
            <a:endParaRPr lang="en-US" sz="1200" b="1" dirty="0">
              <a:solidFill>
                <a:schemeClr val="tx2">
                  <a:lumMod val="50000"/>
                </a:schemeClr>
              </a:solidFill>
              <a:cs typeface="Courier New" panose="02070309020205020404" pitchFamily="49" charset="0"/>
            </a:endParaRPr>
          </a:p>
          <a:p>
            <a:pPr lvl="1">
              <a:spcBef>
                <a:spcPts val="0"/>
              </a:spcBef>
            </a:pP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a:t>
            </a:r>
          </a:p>
        </p:txBody>
      </p:sp>
      <p:pic>
        <p:nvPicPr>
          <p:cNvPr id="8" name="Picture 7" descr="Kudzu (seeds): Leslie J. Mehrhoff, University of Connecticut, Bugwood.org">
            <a:extLst>
              <a:ext uri="{FF2B5EF4-FFF2-40B4-BE49-F238E27FC236}">
                <a16:creationId xmlns:a16="http://schemas.microsoft.com/office/drawing/2014/main" id="{7343E1F8-7FA6-4E02-914A-738EFEDA854D}"/>
              </a:ext>
            </a:extLst>
          </p:cNvPr>
          <p:cNvPicPr>
            <a:picLocks noChangeAspect="1"/>
          </p:cNvPicPr>
          <p:nvPr/>
        </p:nvPicPr>
        <p:blipFill rotWithShape="1">
          <a:blip r:embed="rId10"/>
          <a:srcRect t="10120" r="4231"/>
          <a:stretch/>
        </p:blipFill>
        <p:spPr>
          <a:xfrm rot="16200000">
            <a:off x="7370317" y="4255313"/>
            <a:ext cx="1910451" cy="1344722"/>
          </a:xfrm>
          <a:prstGeom prst="rect">
            <a:avLst/>
          </a:prstGeom>
          <a:ln>
            <a:solidFill>
              <a:schemeClr val="tx1"/>
            </a:solidFill>
          </a:ln>
        </p:spPr>
      </p:pic>
      <p:pic>
        <p:nvPicPr>
          <p:cNvPr id="10" name="Picture 9" descr="Kudzu (leaves): Leslie J. Mehrhoff, University of Connecticut, Bugwood.org">
            <a:extLst>
              <a:ext uri="{FF2B5EF4-FFF2-40B4-BE49-F238E27FC236}">
                <a16:creationId xmlns:a16="http://schemas.microsoft.com/office/drawing/2014/main" id="{C79A6F34-F58A-4357-962D-21C632BA0388}"/>
              </a:ext>
            </a:extLst>
          </p:cNvPr>
          <p:cNvPicPr>
            <a:picLocks noChangeAspect="1"/>
          </p:cNvPicPr>
          <p:nvPr/>
        </p:nvPicPr>
        <p:blipFill rotWithShape="1">
          <a:blip r:embed="rId11"/>
          <a:srcRect l="5425"/>
          <a:stretch/>
        </p:blipFill>
        <p:spPr>
          <a:xfrm>
            <a:off x="5617235" y="3449623"/>
            <a:ext cx="1915139" cy="1344723"/>
          </a:xfrm>
          <a:prstGeom prst="rect">
            <a:avLst/>
          </a:prstGeom>
          <a:ln>
            <a:solidFill>
              <a:schemeClr val="tx1"/>
            </a:solidFill>
          </a:ln>
        </p:spPr>
      </p:pic>
    </p:spTree>
    <p:extLst>
      <p:ext uri="{BB962C8B-B14F-4D97-AF65-F5344CB8AC3E}">
        <p14:creationId xmlns:p14="http://schemas.microsoft.com/office/powerpoint/2010/main" val="96618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75692"/>
            <a:ext cx="9144000" cy="4982308"/>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72719" y="572884"/>
            <a:ext cx="7682504" cy="882958"/>
          </a:xfrm>
        </p:spPr>
        <p:txBody>
          <a:bodyPr>
            <a:normAutofit fontScale="90000"/>
          </a:bodyPr>
          <a:lstStyle/>
          <a:p>
            <a:r>
              <a:rPr lang="en-US" sz="4000" b="1" dirty="0">
                <a:solidFill>
                  <a:srgbClr val="C00000"/>
                </a:solidFill>
                <a:latin typeface="Century Gothic" panose="020B0502020202020204" pitchFamily="34" charset="0"/>
                <a:cs typeface="WC ROUGHTRAD Bta"/>
              </a:rPr>
              <a:t>Tree-Of-Heaven</a:t>
            </a:r>
            <a:br>
              <a:rPr lang="en-US" sz="4000" b="1" dirty="0">
                <a:solidFill>
                  <a:srgbClr val="000000"/>
                </a:solidFill>
                <a:latin typeface="Century Gothic" panose="020B0502020202020204" pitchFamily="34" charset="0"/>
                <a:cs typeface="WC ROUGHTRAD Bta"/>
              </a:rPr>
            </a:br>
            <a:r>
              <a:rPr lang="en-US" sz="2700" b="1" i="1" dirty="0">
                <a:solidFill>
                  <a:srgbClr val="000000"/>
                </a:solidFill>
                <a:latin typeface="Century Gothic" panose="020B0502020202020204" pitchFamily="34" charset="0"/>
                <a:cs typeface="WC ROUGHTRAD Bta"/>
              </a:rPr>
              <a:t>Ailanthus </a:t>
            </a:r>
            <a:r>
              <a:rPr lang="en-US" sz="2700" b="1" i="1" dirty="0" err="1">
                <a:solidFill>
                  <a:srgbClr val="000000"/>
                </a:solidFill>
                <a:latin typeface="Century Gothic" panose="020B0502020202020204" pitchFamily="34" charset="0"/>
                <a:cs typeface="WC ROUGHTRAD Bta"/>
              </a:rPr>
              <a:t>altissima</a:t>
            </a:r>
            <a:br>
              <a:rPr lang="en-US" sz="4000" b="1" dirty="0">
                <a:solidFill>
                  <a:srgbClr val="000000"/>
                </a:solidFill>
                <a:latin typeface="Century Gothic" panose="020B0502020202020204" pitchFamily="34" charset="0"/>
                <a:cs typeface="WC ROUGHTRAD Bta"/>
              </a:rPr>
            </a:br>
            <a:endParaRPr lang="en-US" sz="30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19" name="Content Placeholder 6">
            <a:extLst>
              <a:ext uri="{FF2B5EF4-FFF2-40B4-BE49-F238E27FC236}">
                <a16:creationId xmlns:a16="http://schemas.microsoft.com/office/drawing/2014/main" id="{5A653AC5-78D3-45E1-9DE0-D9893F0B4936}"/>
              </a:ext>
            </a:extLst>
          </p:cNvPr>
          <p:cNvSpPr txBox="1">
            <a:spLocks/>
          </p:cNvSpPr>
          <p:nvPr/>
        </p:nvSpPr>
        <p:spPr>
          <a:xfrm>
            <a:off x="207252" y="2147774"/>
            <a:ext cx="5600715" cy="4698558"/>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Native</a:t>
            </a:r>
            <a:r>
              <a:rPr lang="en-US" sz="1600" b="1" dirty="0">
                <a:solidFill>
                  <a:schemeClr val="tx1"/>
                </a:solidFill>
              </a:rPr>
              <a:t>: </a:t>
            </a:r>
            <a:r>
              <a:rPr lang="en-US" sz="1600" dirty="0">
                <a:solidFill>
                  <a:schemeClr val="tx1"/>
                </a:solidFill>
              </a:rPr>
              <a:t>Tree from China, reaching up to 80 ft. tall.</a:t>
            </a:r>
            <a:endParaRPr lang="en-US" sz="1600" dirty="0">
              <a:solidFill>
                <a:schemeClr val="tx2">
                  <a:lumMod val="50000"/>
                </a:schemeClr>
              </a:solidFill>
            </a:endParaRPr>
          </a:p>
          <a:p>
            <a:pPr>
              <a:spcBef>
                <a:spcPts val="0"/>
              </a:spcBef>
            </a:pPr>
            <a:r>
              <a:rPr lang="en-US" sz="1600" b="1" u="sng" dirty="0">
                <a:solidFill>
                  <a:schemeClr val="tx1"/>
                </a:solidFill>
              </a:rPr>
              <a:t>Introduction</a:t>
            </a:r>
            <a:r>
              <a:rPr lang="en-US" sz="1600" b="1" dirty="0">
                <a:solidFill>
                  <a:schemeClr val="tx1"/>
                </a:solidFill>
              </a:rPr>
              <a:t>: </a:t>
            </a:r>
            <a:r>
              <a:rPr lang="en-US" sz="1600" dirty="0">
                <a:solidFill>
                  <a:schemeClr val="tx2">
                    <a:lumMod val="50000"/>
                  </a:schemeClr>
                </a:solidFill>
              </a:rPr>
              <a:t>Gardener brought the tree to Philadelphia in </a:t>
            </a:r>
            <a:r>
              <a:rPr lang="en-US" sz="1600" b="1" u="sng" dirty="0">
                <a:solidFill>
                  <a:schemeClr val="tx2">
                    <a:lumMod val="50000"/>
                  </a:schemeClr>
                </a:solidFill>
              </a:rPr>
              <a:t>1784</a:t>
            </a:r>
            <a:r>
              <a:rPr lang="en-US" sz="1600" dirty="0">
                <a:solidFill>
                  <a:schemeClr val="tx2">
                    <a:lumMod val="50000"/>
                  </a:schemeClr>
                </a:solidFill>
              </a:rPr>
              <a:t> and was widely sold. Separately brought to California in </a:t>
            </a:r>
            <a:r>
              <a:rPr lang="en-US" sz="1600" b="1" u="sng" dirty="0">
                <a:solidFill>
                  <a:schemeClr val="tx2">
                    <a:lumMod val="50000"/>
                  </a:schemeClr>
                </a:solidFill>
              </a:rPr>
              <a:t>mid-1800s</a:t>
            </a:r>
            <a:r>
              <a:rPr lang="en-US" sz="1600" dirty="0">
                <a:solidFill>
                  <a:schemeClr val="tx2">
                    <a:lumMod val="50000"/>
                  </a:schemeClr>
                </a:solidFill>
              </a:rPr>
              <a:t>.</a:t>
            </a:r>
          </a:p>
          <a:p>
            <a:pPr lvl="1">
              <a:spcBef>
                <a:spcPts val="0"/>
              </a:spcBef>
            </a:pPr>
            <a:r>
              <a:rPr lang="en-US" sz="1400" b="1" u="sng" dirty="0">
                <a:solidFill>
                  <a:schemeClr val="tx1"/>
                </a:solidFill>
              </a:rPr>
              <a:t>Now</a:t>
            </a:r>
            <a:r>
              <a:rPr lang="en-US" sz="1400" b="1" dirty="0">
                <a:solidFill>
                  <a:schemeClr val="tx1"/>
                </a:solidFill>
              </a:rPr>
              <a:t>: </a:t>
            </a:r>
            <a:r>
              <a:rPr lang="en-US" sz="1400" b="1" dirty="0">
                <a:solidFill>
                  <a:schemeClr val="tx2">
                    <a:lumMod val="50000"/>
                  </a:schemeClr>
                </a:solidFill>
              </a:rPr>
              <a:t>Found in over 30 states </a:t>
            </a:r>
            <a:r>
              <a:rPr lang="en-US" sz="1400" b="1" dirty="0">
                <a:solidFill>
                  <a:schemeClr val="accent5">
                    <a:lumMod val="50000"/>
                  </a:schemeClr>
                </a:solidFill>
              </a:rPr>
              <a:t>and widespread in Texas.</a:t>
            </a:r>
          </a:p>
          <a:p>
            <a:pPr>
              <a:spcBef>
                <a:spcPts val="0"/>
              </a:spcBef>
            </a:pPr>
            <a:r>
              <a:rPr lang="en-US" sz="1600" b="1" u="sng" dirty="0">
                <a:solidFill>
                  <a:schemeClr val="tx1"/>
                </a:solidFill>
              </a:rPr>
              <a:t>Identification</a:t>
            </a:r>
            <a:r>
              <a:rPr lang="en-US" sz="1600" b="1" dirty="0">
                <a:solidFill>
                  <a:schemeClr val="tx2">
                    <a:lumMod val="50000"/>
                  </a:schemeClr>
                </a:solidFill>
              </a:rPr>
              <a:t>: </a:t>
            </a:r>
            <a:r>
              <a:rPr lang="en-US" sz="1600" dirty="0">
                <a:solidFill>
                  <a:schemeClr val="tx2">
                    <a:lumMod val="50000"/>
                  </a:schemeClr>
                </a:solidFill>
              </a:rPr>
              <a:t>Large compound leaves (1-4ft.) with 11-25 leaflets. </a:t>
            </a:r>
          </a:p>
          <a:p>
            <a:pPr lvl="1">
              <a:spcBef>
                <a:spcPts val="0"/>
              </a:spcBef>
            </a:pPr>
            <a:r>
              <a:rPr lang="en-US" sz="1400" dirty="0">
                <a:solidFill>
                  <a:schemeClr val="tx2">
                    <a:lumMod val="50000"/>
                  </a:schemeClr>
                </a:solidFill>
              </a:rPr>
              <a:t>Fruits are </a:t>
            </a:r>
            <a:r>
              <a:rPr lang="en-US" sz="1400" b="1" u="sng" dirty="0">
                <a:solidFill>
                  <a:schemeClr val="tx2">
                    <a:lumMod val="50000"/>
                  </a:schemeClr>
                </a:solidFill>
              </a:rPr>
              <a:t>bright and colorful </a:t>
            </a:r>
            <a:r>
              <a:rPr lang="en-US" sz="1400" dirty="0">
                <a:solidFill>
                  <a:schemeClr val="tx2">
                    <a:lumMod val="50000"/>
                  </a:schemeClr>
                </a:solidFill>
              </a:rPr>
              <a:t>samaras produced in summer.</a:t>
            </a:r>
            <a:endParaRPr lang="en-US" sz="10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A prolific seed producer that grows rapidly and can overrun native vegetation by forming impenetrable thickets. Produces chemicals that prevent the establishment of native plants. </a:t>
            </a:r>
          </a:p>
          <a:p>
            <a:pPr lvl="1">
              <a:spcBef>
                <a:spcPts val="0"/>
              </a:spcBef>
            </a:pPr>
            <a:r>
              <a:rPr lang="en-US" sz="1400" b="1" dirty="0">
                <a:solidFill>
                  <a:schemeClr val="accent5">
                    <a:lumMod val="50000"/>
                  </a:schemeClr>
                </a:solidFill>
              </a:rPr>
              <a:t>Root system is aggressive enough to damage sewers and foundations.</a:t>
            </a:r>
          </a:p>
          <a:p>
            <a:pPr lvl="1">
              <a:spcBef>
                <a:spcPts val="0"/>
              </a:spcBef>
            </a:pPr>
            <a:r>
              <a:rPr lang="en-US" sz="1400" b="1" dirty="0">
                <a:solidFill>
                  <a:schemeClr val="accent5">
                    <a:lumMod val="50000"/>
                  </a:schemeClr>
                </a:solidFill>
                <a:highlight>
                  <a:srgbClr val="EEECE1"/>
                </a:highlight>
              </a:rPr>
              <a:t>Also is a Host Plant for invasive Spotted Lanternfly!</a:t>
            </a:r>
          </a:p>
          <a:p>
            <a:pPr>
              <a:spcBef>
                <a:spcPts val="0"/>
              </a:spcBef>
            </a:pPr>
            <a:r>
              <a:rPr lang="en-US" sz="1600" b="1" u="sng" dirty="0">
                <a:solidFill>
                  <a:schemeClr val="tx1"/>
                </a:solidFill>
              </a:rPr>
              <a:t>Management:</a:t>
            </a:r>
            <a:r>
              <a:rPr lang="en-US" sz="1600" b="1" dirty="0">
                <a:solidFill>
                  <a:schemeClr val="tx1"/>
                </a:solidFill>
              </a:rPr>
              <a:t> Mechanical &amp; Chemical.</a:t>
            </a:r>
          </a:p>
          <a:p>
            <a:pPr lvl="1">
              <a:spcBef>
                <a:spcPts val="0"/>
              </a:spcBef>
            </a:pPr>
            <a:r>
              <a:rPr lang="en-US" sz="1400" b="1" dirty="0">
                <a:solidFill>
                  <a:schemeClr val="tx2">
                    <a:lumMod val="50000"/>
                  </a:schemeClr>
                </a:solidFill>
                <a:cs typeface="Courier New" panose="02070309020205020404" pitchFamily="49" charset="0"/>
              </a:rPr>
              <a:t>Persistent eradications of all roots is KEY!</a:t>
            </a:r>
          </a:p>
          <a:p>
            <a:pPr lvl="1">
              <a:spcBef>
                <a:spcPts val="0"/>
              </a:spcBef>
            </a:pPr>
            <a:r>
              <a:rPr lang="en-US" sz="1400" b="1" dirty="0">
                <a:solidFill>
                  <a:schemeClr val="tx2">
                    <a:lumMod val="50000"/>
                  </a:schemeClr>
                </a:solidFill>
                <a:cs typeface="Courier New" panose="02070309020205020404" pitchFamily="49" charset="0"/>
              </a:rPr>
              <a:t>Use “Cut Stump” method and foliar spray.</a:t>
            </a:r>
            <a:endParaRPr lang="en-US" sz="1200" b="1" dirty="0">
              <a:solidFill>
                <a:schemeClr val="tx2">
                  <a:lumMod val="50000"/>
                </a:schemeClr>
              </a:solidFill>
              <a:cs typeface="Courier New" panose="02070309020205020404" pitchFamily="49" charset="0"/>
            </a:endParaRPr>
          </a:p>
          <a:p>
            <a:pPr lvl="1">
              <a:spcBef>
                <a:spcPts val="0"/>
              </a:spcBef>
            </a:pP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a:t>
            </a:r>
          </a:p>
        </p:txBody>
      </p:sp>
      <p:pic>
        <p:nvPicPr>
          <p:cNvPr id="8" name="Picture 7" descr="Tree of Heaven (new growth): Richard Gardner, Bugwood.org">
            <a:extLst>
              <a:ext uri="{FF2B5EF4-FFF2-40B4-BE49-F238E27FC236}">
                <a16:creationId xmlns:a16="http://schemas.microsoft.com/office/drawing/2014/main" id="{1537F738-4263-4391-A877-850DF0C70341}"/>
              </a:ext>
            </a:extLst>
          </p:cNvPr>
          <p:cNvPicPr>
            <a:picLocks noChangeAspect="1"/>
          </p:cNvPicPr>
          <p:nvPr/>
        </p:nvPicPr>
        <p:blipFill rotWithShape="1">
          <a:blip r:embed="rId8"/>
          <a:srcRect l="4594" t="7854" r="4594"/>
          <a:stretch/>
        </p:blipFill>
        <p:spPr>
          <a:xfrm>
            <a:off x="7022020" y="518276"/>
            <a:ext cx="1999801" cy="2705570"/>
          </a:xfrm>
          <a:prstGeom prst="rect">
            <a:avLst/>
          </a:prstGeom>
          <a:ln>
            <a:solidFill>
              <a:schemeClr val="tx1"/>
            </a:solidFill>
          </a:ln>
        </p:spPr>
      </p:pic>
      <p:pic>
        <p:nvPicPr>
          <p:cNvPr id="5" name="Picture 4" descr="Tree-of-heaven (leaves): Robert Vidéki, Doronicum Kft., Bugwood.org">
            <a:extLst>
              <a:ext uri="{FF2B5EF4-FFF2-40B4-BE49-F238E27FC236}">
                <a16:creationId xmlns:a16="http://schemas.microsoft.com/office/drawing/2014/main" id="{345F176A-AA4D-4746-B741-231CE0F0B2FE}"/>
              </a:ext>
            </a:extLst>
          </p:cNvPr>
          <p:cNvPicPr>
            <a:picLocks noChangeAspect="1"/>
          </p:cNvPicPr>
          <p:nvPr/>
        </p:nvPicPr>
        <p:blipFill>
          <a:blip r:embed="rId9"/>
          <a:stretch>
            <a:fillRect/>
          </a:stretch>
        </p:blipFill>
        <p:spPr>
          <a:xfrm>
            <a:off x="5842499" y="858006"/>
            <a:ext cx="1581738" cy="2373380"/>
          </a:xfrm>
          <a:prstGeom prst="rect">
            <a:avLst/>
          </a:prstGeom>
          <a:ln>
            <a:solidFill>
              <a:schemeClr val="tx1"/>
            </a:solidFill>
          </a:ln>
        </p:spPr>
      </p:pic>
      <p:pic>
        <p:nvPicPr>
          <p:cNvPr id="22" name="Picture 21" descr="Tree-of-Heaven (seeds): Chuck Bargeron, University of Georgia, Bugwood.org ">
            <a:extLst>
              <a:ext uri="{FF2B5EF4-FFF2-40B4-BE49-F238E27FC236}">
                <a16:creationId xmlns:a16="http://schemas.microsoft.com/office/drawing/2014/main" id="{AC2B019B-2693-40B4-A780-3AC8E68CAD7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08" t="6865"/>
          <a:stretch/>
        </p:blipFill>
        <p:spPr>
          <a:xfrm>
            <a:off x="6458790" y="3291233"/>
            <a:ext cx="2563031" cy="1642429"/>
          </a:xfrm>
          <a:prstGeom prst="rect">
            <a:avLst/>
          </a:prstGeom>
          <a:ln>
            <a:solidFill>
              <a:schemeClr val="tx1"/>
            </a:solidFill>
          </a:ln>
        </p:spPr>
      </p:pic>
      <p:pic>
        <p:nvPicPr>
          <p:cNvPr id="10" name="Picture 9" descr="TOH with spotted lanternfly: Richard Gardener, Bugwood.org">
            <a:extLst>
              <a:ext uri="{FF2B5EF4-FFF2-40B4-BE49-F238E27FC236}">
                <a16:creationId xmlns:a16="http://schemas.microsoft.com/office/drawing/2014/main" id="{52314D42-58DD-4406-9499-D535BB80D34B}"/>
              </a:ext>
            </a:extLst>
          </p:cNvPr>
          <p:cNvPicPr>
            <a:picLocks noChangeAspect="1"/>
          </p:cNvPicPr>
          <p:nvPr/>
        </p:nvPicPr>
        <p:blipFill rotWithShape="1">
          <a:blip r:embed="rId11"/>
          <a:srcRect l="18746" t="40952" r="4177" b="1"/>
          <a:stretch/>
        </p:blipFill>
        <p:spPr>
          <a:xfrm>
            <a:off x="5812381" y="4618971"/>
            <a:ext cx="1855388" cy="2132114"/>
          </a:xfrm>
          <a:prstGeom prst="rect">
            <a:avLst/>
          </a:prstGeom>
          <a:ln>
            <a:solidFill>
              <a:schemeClr val="tx1"/>
            </a:solidFill>
          </a:ln>
        </p:spPr>
      </p:pic>
    </p:spTree>
    <p:extLst>
      <p:ext uri="{BB962C8B-B14F-4D97-AF65-F5344CB8AC3E}">
        <p14:creationId xmlns:p14="http://schemas.microsoft.com/office/powerpoint/2010/main" val="307614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28799"/>
            <a:ext cx="9144000" cy="5018531"/>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94106" y="552312"/>
            <a:ext cx="8267720" cy="882958"/>
          </a:xfrm>
        </p:spPr>
        <p:txBody>
          <a:bodyPr>
            <a:normAutofit fontScale="90000"/>
          </a:bodyPr>
          <a:lstStyle/>
          <a:p>
            <a:r>
              <a:rPr lang="en-US" sz="4000" b="1" dirty="0">
                <a:solidFill>
                  <a:srgbClr val="C00000"/>
                </a:solidFill>
                <a:latin typeface="Century Gothic" panose="020B0502020202020204" pitchFamily="34" charset="0"/>
                <a:cs typeface="WC ROUGHTRAD Bta"/>
              </a:rPr>
              <a:t>Trifoliate Orange</a:t>
            </a:r>
            <a:br>
              <a:rPr lang="en-US" sz="4000" b="1" dirty="0">
                <a:solidFill>
                  <a:srgbClr val="000000"/>
                </a:solidFill>
                <a:latin typeface="Century Gothic" panose="020B0502020202020204" pitchFamily="34" charset="0"/>
                <a:cs typeface="WC ROUGHTRAD Bta"/>
              </a:rPr>
            </a:br>
            <a:r>
              <a:rPr lang="it-IT" sz="2700" b="1" i="1" dirty="0">
                <a:solidFill>
                  <a:srgbClr val="000000"/>
                </a:solidFill>
                <a:latin typeface="Century Gothic" panose="020B0502020202020204" pitchFamily="34" charset="0"/>
                <a:cs typeface="WC ROUGHTRAD Bta"/>
              </a:rPr>
              <a:t>Citrus trifoliata </a:t>
            </a:r>
            <a:r>
              <a:rPr lang="it-IT" sz="2700" b="1" dirty="0">
                <a:solidFill>
                  <a:srgbClr val="000000"/>
                </a:solidFill>
                <a:latin typeface="Century Gothic" panose="020B0502020202020204" pitchFamily="34" charset="0"/>
                <a:cs typeface="WC ROUGHTRAD Bta"/>
              </a:rPr>
              <a:t>or</a:t>
            </a:r>
            <a:r>
              <a:rPr lang="it-IT" sz="2700" b="1" i="1" dirty="0">
                <a:solidFill>
                  <a:srgbClr val="000000"/>
                </a:solidFill>
                <a:latin typeface="Century Gothic" panose="020B0502020202020204" pitchFamily="34" charset="0"/>
                <a:cs typeface="WC ROUGHTRAD Bta"/>
              </a:rPr>
              <a:t> Poncirus trifoliata</a:t>
            </a:r>
            <a:br>
              <a:rPr lang="en-US" sz="2700" b="1" dirty="0">
                <a:solidFill>
                  <a:srgbClr val="000000"/>
                </a:solidFill>
                <a:latin typeface="Century Gothic" panose="020B0502020202020204" pitchFamily="34" charset="0"/>
                <a:cs typeface="WC ROUGHTRAD Bta"/>
              </a:rPr>
            </a:br>
            <a:endParaRPr lang="en-US" sz="2700" b="1" i="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112" y="10669"/>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4" name="Picture 3" descr="Trifoliate Orange: (“fruits”): Ansel Oommen, Bugwood.org">
            <a:extLst>
              <a:ext uri="{FF2B5EF4-FFF2-40B4-BE49-F238E27FC236}">
                <a16:creationId xmlns:a16="http://schemas.microsoft.com/office/drawing/2014/main" id="{DE829FB6-6CD2-4E84-BB67-BD8855E825B4}"/>
              </a:ext>
            </a:extLst>
          </p:cNvPr>
          <p:cNvPicPr>
            <a:picLocks noChangeAspect="1"/>
          </p:cNvPicPr>
          <p:nvPr/>
        </p:nvPicPr>
        <p:blipFill>
          <a:blip r:embed="rId8"/>
          <a:stretch>
            <a:fillRect/>
          </a:stretch>
        </p:blipFill>
        <p:spPr>
          <a:xfrm>
            <a:off x="6834554" y="523833"/>
            <a:ext cx="2187268" cy="2916357"/>
          </a:xfrm>
          <a:prstGeom prst="rect">
            <a:avLst/>
          </a:prstGeom>
          <a:ln>
            <a:solidFill>
              <a:schemeClr val="tx1"/>
            </a:solidFill>
          </a:ln>
        </p:spPr>
      </p:pic>
      <p:sp>
        <p:nvSpPr>
          <p:cNvPr id="19" name="Content Placeholder 6">
            <a:extLst>
              <a:ext uri="{FF2B5EF4-FFF2-40B4-BE49-F238E27FC236}">
                <a16:creationId xmlns:a16="http://schemas.microsoft.com/office/drawing/2014/main" id="{1C4F6CC2-1412-4E8D-9434-1EDCD0C22C23}"/>
              </a:ext>
            </a:extLst>
          </p:cNvPr>
          <p:cNvSpPr txBox="1">
            <a:spLocks/>
          </p:cNvSpPr>
          <p:nvPr/>
        </p:nvSpPr>
        <p:spPr>
          <a:xfrm>
            <a:off x="186765" y="2084911"/>
            <a:ext cx="5350580" cy="4698558"/>
          </a:xfrm>
          <a:prstGeom prst="rect">
            <a:avLst/>
          </a:prstGeom>
        </p:spPr>
        <p:txBody>
          <a:bodyPr vert="horz" lIns="0" tIns="0" rIns="0" bIns="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1600" b="1" u="sng" dirty="0">
                <a:solidFill>
                  <a:schemeClr val="tx1"/>
                </a:solidFill>
              </a:rPr>
              <a:t>Introduction</a:t>
            </a:r>
            <a:r>
              <a:rPr lang="en-US" sz="1600" b="1" dirty="0">
                <a:solidFill>
                  <a:schemeClr val="tx1"/>
                </a:solidFill>
              </a:rPr>
              <a:t>: </a:t>
            </a:r>
            <a:r>
              <a:rPr lang="en-US" sz="1600" b="1" dirty="0">
                <a:solidFill>
                  <a:schemeClr val="tx2">
                    <a:lumMod val="50000"/>
                  </a:schemeClr>
                </a:solidFill>
              </a:rPr>
              <a:t>Used as </a:t>
            </a:r>
            <a:r>
              <a:rPr lang="en-US" sz="1600" b="1" i="1" dirty="0">
                <a:solidFill>
                  <a:schemeClr val="tx2">
                    <a:lumMod val="50000"/>
                  </a:schemeClr>
                </a:solidFill>
              </a:rPr>
              <a:t>Citrus </a:t>
            </a:r>
            <a:r>
              <a:rPr lang="en-US" sz="1600" b="1" dirty="0">
                <a:solidFill>
                  <a:schemeClr val="tx2">
                    <a:lumMod val="50000"/>
                  </a:schemeClr>
                </a:solidFill>
              </a:rPr>
              <a:t>root stock, because it is cold-hardy and appears when </a:t>
            </a:r>
            <a:r>
              <a:rPr lang="en-US" sz="1600" b="1" i="1" dirty="0">
                <a:solidFill>
                  <a:schemeClr val="tx2">
                    <a:lumMod val="50000"/>
                  </a:schemeClr>
                </a:solidFill>
              </a:rPr>
              <a:t>Citrus </a:t>
            </a:r>
            <a:r>
              <a:rPr lang="en-US" sz="1600" b="1" dirty="0">
                <a:solidFill>
                  <a:schemeClr val="tx2">
                    <a:lumMod val="50000"/>
                  </a:schemeClr>
                </a:solidFill>
              </a:rPr>
              <a:t>trees die.</a:t>
            </a:r>
            <a:endParaRPr lang="en-US" sz="1600" dirty="0">
              <a:solidFill>
                <a:schemeClr val="tx2">
                  <a:lumMod val="50000"/>
                </a:schemeClr>
              </a:solidFill>
            </a:endParaRPr>
          </a:p>
          <a:p>
            <a:pPr lvl="1">
              <a:spcBef>
                <a:spcPts val="0"/>
              </a:spcBef>
            </a:pPr>
            <a:r>
              <a:rPr lang="en-US" sz="1400" b="1" u="sng" dirty="0">
                <a:solidFill>
                  <a:schemeClr val="tx1"/>
                </a:solidFill>
              </a:rPr>
              <a:t>Now</a:t>
            </a:r>
            <a:r>
              <a:rPr lang="en-US" sz="1400" b="1" dirty="0">
                <a:solidFill>
                  <a:schemeClr val="tx1"/>
                </a:solidFill>
              </a:rPr>
              <a:t>: </a:t>
            </a:r>
            <a:r>
              <a:rPr lang="en-US" sz="1400" b="1" dirty="0">
                <a:solidFill>
                  <a:schemeClr val="tx2">
                    <a:lumMod val="50000"/>
                  </a:schemeClr>
                </a:solidFill>
              </a:rPr>
              <a:t>Found in 15 states </a:t>
            </a:r>
            <a:r>
              <a:rPr lang="en-US" sz="1400" b="1" dirty="0">
                <a:solidFill>
                  <a:schemeClr val="accent5">
                    <a:lumMod val="50000"/>
                  </a:schemeClr>
                </a:solidFill>
              </a:rPr>
              <a:t>including Texas.</a:t>
            </a:r>
          </a:p>
          <a:p>
            <a:pPr>
              <a:spcBef>
                <a:spcPts val="0"/>
              </a:spcBef>
            </a:pPr>
            <a:r>
              <a:rPr lang="en-US" sz="1600" b="1" u="sng" dirty="0">
                <a:solidFill>
                  <a:schemeClr val="tx1"/>
                </a:solidFill>
              </a:rPr>
              <a:t>Identification</a:t>
            </a:r>
            <a:r>
              <a:rPr lang="en-US" sz="1600" b="1" dirty="0">
                <a:solidFill>
                  <a:schemeClr val="tx2">
                    <a:lumMod val="50000"/>
                  </a:schemeClr>
                </a:solidFill>
              </a:rPr>
              <a:t>: Name “Trifoliate” comes from the three-lobed leaves that appear, which are not normal on </a:t>
            </a:r>
            <a:r>
              <a:rPr lang="en-US" sz="1600" b="1" i="1" dirty="0">
                <a:solidFill>
                  <a:schemeClr val="tx2">
                    <a:lumMod val="50000"/>
                  </a:schemeClr>
                </a:solidFill>
              </a:rPr>
              <a:t>Citrus </a:t>
            </a:r>
            <a:r>
              <a:rPr lang="en-US" sz="1600" b="1" dirty="0">
                <a:solidFill>
                  <a:schemeClr val="tx2">
                    <a:lumMod val="50000"/>
                  </a:schemeClr>
                </a:solidFill>
              </a:rPr>
              <a:t>plants.</a:t>
            </a:r>
            <a:r>
              <a:rPr lang="en-US" sz="1600" dirty="0">
                <a:solidFill>
                  <a:schemeClr val="tx2">
                    <a:lumMod val="50000"/>
                  </a:schemeClr>
                </a:solidFill>
              </a:rPr>
              <a:t> </a:t>
            </a:r>
          </a:p>
          <a:p>
            <a:pPr lvl="1">
              <a:spcBef>
                <a:spcPts val="0"/>
              </a:spcBef>
            </a:pPr>
            <a:r>
              <a:rPr lang="en-US" sz="1400" b="1" dirty="0">
                <a:solidFill>
                  <a:schemeClr val="tx2">
                    <a:lumMod val="50000"/>
                  </a:schemeClr>
                </a:solidFill>
              </a:rPr>
              <a:t>Flowers are white and 5-petaled.</a:t>
            </a:r>
          </a:p>
          <a:p>
            <a:pPr lvl="1">
              <a:spcBef>
                <a:spcPts val="0"/>
              </a:spcBef>
            </a:pPr>
            <a:r>
              <a:rPr lang="en-US" sz="1400" dirty="0">
                <a:solidFill>
                  <a:schemeClr val="tx2">
                    <a:lumMod val="50000"/>
                  </a:schemeClr>
                </a:solidFill>
              </a:rPr>
              <a:t>Small (1-2in.) fruits start as </a:t>
            </a:r>
            <a:r>
              <a:rPr lang="en-US" sz="1400" b="1" dirty="0">
                <a:solidFill>
                  <a:schemeClr val="tx2">
                    <a:lumMod val="50000"/>
                  </a:schemeClr>
                </a:solidFill>
              </a:rPr>
              <a:t>green and become yellow or orange.</a:t>
            </a:r>
            <a:r>
              <a:rPr lang="en-US" sz="1400" dirty="0">
                <a:solidFill>
                  <a:schemeClr val="tx2">
                    <a:lumMod val="50000"/>
                  </a:schemeClr>
                </a:solidFill>
              </a:rPr>
              <a:t> They are </a:t>
            </a:r>
            <a:r>
              <a:rPr lang="en-US" sz="1400" b="1" dirty="0">
                <a:solidFill>
                  <a:schemeClr val="tx2">
                    <a:lumMod val="50000"/>
                  </a:schemeClr>
                </a:solidFill>
              </a:rPr>
              <a:t>NOT edible </a:t>
            </a:r>
            <a:r>
              <a:rPr lang="en-US" sz="1400" dirty="0">
                <a:solidFill>
                  <a:schemeClr val="tx2">
                    <a:lumMod val="50000"/>
                  </a:schemeClr>
                </a:solidFill>
              </a:rPr>
              <a:t>like normal </a:t>
            </a:r>
            <a:r>
              <a:rPr lang="en-US" sz="1400" i="1" dirty="0">
                <a:solidFill>
                  <a:schemeClr val="tx2">
                    <a:lumMod val="50000"/>
                  </a:schemeClr>
                </a:solidFill>
              </a:rPr>
              <a:t>Citrus </a:t>
            </a:r>
            <a:r>
              <a:rPr lang="en-US" sz="1400" dirty="0">
                <a:solidFill>
                  <a:schemeClr val="tx2">
                    <a:lumMod val="50000"/>
                  </a:schemeClr>
                </a:solidFill>
              </a:rPr>
              <a:t>fruits.</a:t>
            </a:r>
            <a:endParaRPr lang="en-US" sz="1000" dirty="0">
              <a:solidFill>
                <a:schemeClr val="tx2">
                  <a:lumMod val="50000"/>
                </a:schemeClr>
              </a:solidFill>
            </a:endParaRPr>
          </a:p>
          <a:p>
            <a:pPr>
              <a:spcBef>
                <a:spcPts val="0"/>
              </a:spcBef>
            </a:pPr>
            <a:r>
              <a:rPr lang="en-US" sz="1600" b="1" u="sng" dirty="0">
                <a:solidFill>
                  <a:schemeClr val="accent5">
                    <a:lumMod val="50000"/>
                  </a:schemeClr>
                </a:solidFill>
              </a:rPr>
              <a:t>Harm:</a:t>
            </a:r>
            <a:r>
              <a:rPr lang="en-US" sz="1600" b="1" dirty="0">
                <a:solidFill>
                  <a:schemeClr val="accent5">
                    <a:lumMod val="50000"/>
                  </a:schemeClr>
                </a:solidFill>
              </a:rPr>
              <a:t> Takes over sights where </a:t>
            </a:r>
            <a:r>
              <a:rPr lang="en-US" sz="1600" b="1" i="1" dirty="0">
                <a:solidFill>
                  <a:schemeClr val="accent5">
                    <a:lumMod val="50000"/>
                  </a:schemeClr>
                </a:solidFill>
              </a:rPr>
              <a:t>Citrus </a:t>
            </a:r>
            <a:r>
              <a:rPr lang="en-US" sz="1600" b="1" dirty="0">
                <a:solidFill>
                  <a:schemeClr val="accent5">
                    <a:lumMod val="50000"/>
                  </a:schemeClr>
                </a:solidFill>
              </a:rPr>
              <a:t>plants failed. Also </a:t>
            </a:r>
            <a:r>
              <a:rPr lang="en-US" sz="1600" dirty="0">
                <a:solidFill>
                  <a:schemeClr val="accent5">
                    <a:lumMod val="50000"/>
                  </a:schemeClr>
                </a:solidFill>
              </a:rPr>
              <a:t>invades woodlands, forest edges, fence rows and urban green spaces.</a:t>
            </a:r>
            <a:r>
              <a:rPr lang="en-US" sz="1600" b="1" dirty="0">
                <a:solidFill>
                  <a:schemeClr val="accent5">
                    <a:lumMod val="50000"/>
                  </a:schemeClr>
                </a:solidFill>
              </a:rPr>
              <a:t> </a:t>
            </a:r>
          </a:p>
          <a:p>
            <a:pPr lvl="1">
              <a:spcBef>
                <a:spcPts val="0"/>
              </a:spcBef>
            </a:pPr>
            <a:r>
              <a:rPr lang="en-US" sz="1400" b="1" dirty="0">
                <a:solidFill>
                  <a:schemeClr val="accent5">
                    <a:lumMod val="50000"/>
                  </a:schemeClr>
                </a:solidFill>
                <a:cs typeface="Courier New" panose="02070309020205020404" pitchFamily="49" charset="0"/>
              </a:rPr>
              <a:t>No </a:t>
            </a:r>
            <a:r>
              <a:rPr lang="en-US" sz="1400" b="1" dirty="0" err="1">
                <a:solidFill>
                  <a:schemeClr val="accent5">
                    <a:lumMod val="50000"/>
                  </a:schemeClr>
                </a:solidFill>
                <a:cs typeface="Courier New" panose="02070309020205020404" pitchFamily="49" charset="0"/>
              </a:rPr>
              <a:t>Biocontrols</a:t>
            </a:r>
            <a:r>
              <a:rPr lang="en-US" sz="1400" b="1" dirty="0">
                <a:solidFill>
                  <a:schemeClr val="accent5">
                    <a:lumMod val="50000"/>
                  </a:schemeClr>
                </a:solidFill>
                <a:cs typeface="Courier New" panose="02070309020205020404" pitchFamily="49" charset="0"/>
              </a:rPr>
              <a:t> available because those would also harm commercial </a:t>
            </a:r>
            <a:r>
              <a:rPr lang="en-US" sz="1400" b="1" i="1" dirty="0">
                <a:solidFill>
                  <a:schemeClr val="accent5">
                    <a:lumMod val="50000"/>
                  </a:schemeClr>
                </a:solidFill>
                <a:cs typeface="Courier New" panose="02070309020205020404" pitchFamily="49" charset="0"/>
              </a:rPr>
              <a:t>Citrus </a:t>
            </a:r>
            <a:r>
              <a:rPr lang="en-US" sz="1400" b="1" dirty="0">
                <a:solidFill>
                  <a:schemeClr val="accent5">
                    <a:lumMod val="50000"/>
                  </a:schemeClr>
                </a:solidFill>
                <a:cs typeface="Courier New" panose="02070309020205020404" pitchFamily="49" charset="0"/>
              </a:rPr>
              <a:t>plants.</a:t>
            </a:r>
          </a:p>
          <a:p>
            <a:pPr>
              <a:spcBef>
                <a:spcPts val="0"/>
              </a:spcBef>
            </a:pPr>
            <a:r>
              <a:rPr lang="en-US" sz="1600" b="1" u="sng" dirty="0">
                <a:solidFill>
                  <a:schemeClr val="tx1"/>
                </a:solidFill>
              </a:rPr>
              <a:t>Management:</a:t>
            </a:r>
            <a:r>
              <a:rPr lang="en-US" sz="1600" b="1" dirty="0">
                <a:solidFill>
                  <a:schemeClr val="tx1"/>
                </a:solidFill>
              </a:rPr>
              <a:t> Mechanical &amp; Chemical.</a:t>
            </a:r>
          </a:p>
          <a:p>
            <a:pPr lvl="1">
              <a:spcBef>
                <a:spcPts val="0"/>
              </a:spcBef>
            </a:pPr>
            <a:r>
              <a:rPr lang="en-US" sz="1400" b="1" dirty="0">
                <a:solidFill>
                  <a:schemeClr val="tx2">
                    <a:lumMod val="50000"/>
                  </a:schemeClr>
                </a:solidFill>
                <a:cs typeface="Courier New" panose="02070309020205020404" pitchFamily="49" charset="0"/>
              </a:rPr>
              <a:t>Persistent eradications of all roots is KEY!</a:t>
            </a:r>
          </a:p>
          <a:p>
            <a:pPr lvl="1">
              <a:spcBef>
                <a:spcPts val="0"/>
              </a:spcBef>
            </a:pPr>
            <a:r>
              <a:rPr lang="en-US" sz="1400" b="1" dirty="0">
                <a:solidFill>
                  <a:schemeClr val="tx2">
                    <a:lumMod val="50000"/>
                  </a:schemeClr>
                </a:solidFill>
                <a:cs typeface="Courier New" panose="02070309020205020404" pitchFamily="49" charset="0"/>
              </a:rPr>
              <a:t>Use “Cut Stump” method and foliar spray.</a:t>
            </a:r>
          </a:p>
          <a:p>
            <a:pPr lvl="1">
              <a:spcBef>
                <a:spcPts val="0"/>
              </a:spcBef>
            </a:pP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REPEAT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 </a:t>
            </a:r>
            <a:r>
              <a:rPr lang="en-US" sz="1400" b="1" dirty="0" err="1">
                <a:solidFill>
                  <a:srgbClr val="C00000"/>
                </a:solidFill>
                <a:effectLst>
                  <a:outerShdw blurRad="38100" dist="38100" dir="2700000" algn="tl">
                    <a:srgbClr val="000000">
                      <a:alpha val="43137"/>
                    </a:srgbClr>
                  </a:outerShdw>
                </a:effectLst>
                <a:cs typeface="Courier New" panose="02070309020205020404" pitchFamily="49" charset="0"/>
              </a:rPr>
              <a:t>REPEAT</a:t>
            </a:r>
            <a:r>
              <a:rPr lang="en-US" sz="1400" b="1" dirty="0">
                <a:solidFill>
                  <a:srgbClr val="C00000"/>
                </a:solidFill>
                <a:effectLst>
                  <a:outerShdw blurRad="38100" dist="38100" dir="2700000" algn="tl">
                    <a:srgbClr val="000000">
                      <a:alpha val="43137"/>
                    </a:srgbClr>
                  </a:outerShdw>
                </a:effectLst>
                <a:cs typeface="Courier New" panose="02070309020205020404" pitchFamily="49" charset="0"/>
              </a:rPr>
              <a:t>!</a:t>
            </a:r>
          </a:p>
        </p:txBody>
      </p:sp>
      <p:pic>
        <p:nvPicPr>
          <p:cNvPr id="8" name="Picture 7" descr="Trifoliate Orange (flower): James H. Miller, USDA Forest Service, Bugwood.org">
            <a:extLst>
              <a:ext uri="{FF2B5EF4-FFF2-40B4-BE49-F238E27FC236}">
                <a16:creationId xmlns:a16="http://schemas.microsoft.com/office/drawing/2014/main" id="{C46C6EAE-078B-4277-9901-3CB91693D233}"/>
              </a:ext>
            </a:extLst>
          </p:cNvPr>
          <p:cNvPicPr>
            <a:picLocks noChangeAspect="1"/>
          </p:cNvPicPr>
          <p:nvPr/>
        </p:nvPicPr>
        <p:blipFill rotWithShape="1">
          <a:blip r:embed="rId9"/>
          <a:srcRect l="34932" t="27655" r="-1"/>
          <a:stretch/>
        </p:blipFill>
        <p:spPr>
          <a:xfrm>
            <a:off x="7324408" y="3537337"/>
            <a:ext cx="1695178" cy="1239011"/>
          </a:xfrm>
          <a:prstGeom prst="rect">
            <a:avLst/>
          </a:prstGeom>
          <a:ln>
            <a:solidFill>
              <a:schemeClr val="tx1"/>
            </a:solidFill>
          </a:ln>
        </p:spPr>
      </p:pic>
      <p:pic>
        <p:nvPicPr>
          <p:cNvPr id="10" name="Picture 9" descr="Trifoliate Orange (leaves): James H. Miller, USDA Forest Service, Bugwood.org">
            <a:extLst>
              <a:ext uri="{FF2B5EF4-FFF2-40B4-BE49-F238E27FC236}">
                <a16:creationId xmlns:a16="http://schemas.microsoft.com/office/drawing/2014/main" id="{5A1F74B0-9952-4F3E-BBAA-96DC6DC33139}"/>
              </a:ext>
            </a:extLst>
          </p:cNvPr>
          <p:cNvPicPr>
            <a:picLocks noChangeAspect="1"/>
          </p:cNvPicPr>
          <p:nvPr/>
        </p:nvPicPr>
        <p:blipFill rotWithShape="1">
          <a:blip r:embed="rId10"/>
          <a:srcRect l="5099" t="15556" r="3898"/>
          <a:stretch/>
        </p:blipFill>
        <p:spPr>
          <a:xfrm>
            <a:off x="5537345" y="2563897"/>
            <a:ext cx="1695177" cy="2209545"/>
          </a:xfrm>
          <a:prstGeom prst="rect">
            <a:avLst/>
          </a:prstGeom>
          <a:ln>
            <a:solidFill>
              <a:schemeClr val="tx1"/>
            </a:solidFill>
          </a:ln>
        </p:spPr>
      </p:pic>
      <p:pic>
        <p:nvPicPr>
          <p:cNvPr id="21" name="Picture 20" descr="Trifoliate Orange (fruits): James Johnson, Georgia Forestry Commission, Bugwood.org">
            <a:extLst>
              <a:ext uri="{FF2B5EF4-FFF2-40B4-BE49-F238E27FC236}">
                <a16:creationId xmlns:a16="http://schemas.microsoft.com/office/drawing/2014/main" id="{8D855E09-335D-4F8C-9063-B29763DFB04A}"/>
              </a:ext>
            </a:extLst>
          </p:cNvPr>
          <p:cNvPicPr>
            <a:picLocks noChangeAspect="1"/>
          </p:cNvPicPr>
          <p:nvPr/>
        </p:nvPicPr>
        <p:blipFill rotWithShape="1">
          <a:blip r:embed="rId11"/>
          <a:srcRect l="25385" t="29365" r="3205"/>
          <a:stretch/>
        </p:blipFill>
        <p:spPr>
          <a:xfrm>
            <a:off x="6026314" y="4891575"/>
            <a:ext cx="2506538" cy="1859509"/>
          </a:xfrm>
          <a:prstGeom prst="rect">
            <a:avLst/>
          </a:prstGeom>
          <a:ln>
            <a:solidFill>
              <a:schemeClr val="tx1"/>
            </a:solidFill>
          </a:ln>
        </p:spPr>
      </p:pic>
    </p:spTree>
    <p:extLst>
      <p:ext uri="{BB962C8B-B14F-4D97-AF65-F5344CB8AC3E}">
        <p14:creationId xmlns:p14="http://schemas.microsoft.com/office/powerpoint/2010/main" val="12390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2016352"/>
            <a:ext cx="9144000" cy="4298911"/>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542737"/>
            <a:ext cx="8229600" cy="858620"/>
          </a:xfrm>
        </p:spPr>
        <p:txBody>
          <a:bodyPr>
            <a:normAutofit/>
          </a:bodyPr>
          <a:lstStyle/>
          <a:p>
            <a:r>
              <a:rPr lang="en-US" sz="3000" b="1" i="1" dirty="0">
                <a:solidFill>
                  <a:srgbClr val="800000"/>
                </a:solidFill>
                <a:latin typeface="Century Gothic" panose="020B0502020202020204" pitchFamily="34" charset="0"/>
                <a:cs typeface="WC ROUGHTRAD Bta"/>
              </a:rPr>
              <a:t>Plant ID Models</a:t>
            </a:r>
          </a:p>
        </p:txBody>
      </p:sp>
      <p:sp>
        <p:nvSpPr>
          <p:cNvPr id="3" name="Content Placeholder 2"/>
          <p:cNvSpPr>
            <a:spLocks noGrp="1"/>
          </p:cNvSpPr>
          <p:nvPr>
            <p:ph idx="1"/>
          </p:nvPr>
        </p:nvSpPr>
        <p:spPr>
          <a:xfrm>
            <a:off x="316947" y="2311341"/>
            <a:ext cx="5837667" cy="2762436"/>
          </a:xfrm>
        </p:spPr>
        <p:txBody>
          <a:bodyPr lIns="0" tIns="0" rIns="0" bIns="0">
            <a:normAutofit/>
          </a:bodyPr>
          <a:lstStyle/>
          <a:p>
            <a:r>
              <a:rPr lang="en-US" sz="2400" b="1" dirty="0">
                <a:solidFill>
                  <a:schemeClr val="accent5">
                    <a:lumMod val="50000"/>
                  </a:schemeClr>
                </a:solidFill>
                <a:hlinkClick r:id="rId6">
                  <a:extLst>
                    <a:ext uri="{A12FA001-AC4F-418D-AE19-62706E023703}">
                      <ahyp:hlinkClr xmlns:ahyp="http://schemas.microsoft.com/office/drawing/2018/hyperlinkcolor" val="tx"/>
                    </a:ext>
                  </a:extLst>
                </a:hlinkClick>
              </a:rPr>
              <a:t>Students: go back to the Ecoregion animation to complete the exercise.</a:t>
            </a:r>
            <a:endParaRPr lang="en-US" sz="2400" b="1" dirty="0">
              <a:solidFill>
                <a:schemeClr val="accent5">
                  <a:lumMod val="50000"/>
                </a:schemeClr>
              </a:solidFill>
            </a:endParaRPr>
          </a:p>
          <a:p>
            <a:pPr lvl="1"/>
            <a:r>
              <a:rPr lang="en-US" sz="2000" b="1" dirty="0">
                <a:solidFill>
                  <a:schemeClr val="tx2">
                    <a:lumMod val="50000"/>
                  </a:schemeClr>
                </a:solidFill>
              </a:rPr>
              <a:t>Engage the “Full Screen” </a:t>
            </a:r>
            <a:r>
              <a:rPr lang="en-US" sz="2000" b="1">
                <a:solidFill>
                  <a:schemeClr val="tx2">
                    <a:lumMod val="50000"/>
                  </a:schemeClr>
                </a:solidFill>
              </a:rPr>
              <a:t>mode.</a:t>
            </a:r>
          </a:p>
          <a:p>
            <a:pPr lvl="1"/>
            <a:endParaRPr lang="en-US" sz="2800" dirty="0">
              <a:solidFill>
                <a:schemeClr val="tx2">
                  <a:lumMod val="50000"/>
                </a:schemeClr>
              </a:solidFill>
            </a:endParaRPr>
          </a:p>
          <a:p>
            <a:r>
              <a:rPr lang="en-US" sz="2000" dirty="0">
                <a:solidFill>
                  <a:schemeClr val="tx2">
                    <a:lumMod val="50000"/>
                  </a:schemeClr>
                </a:solidFill>
              </a:rPr>
              <a:t>Can also review some information with this </a:t>
            </a:r>
            <a:r>
              <a:rPr lang="en-US" sz="2000" dirty="0" err="1">
                <a:solidFill>
                  <a:schemeClr val="tx2">
                    <a:lumMod val="50000"/>
                  </a:schemeClr>
                </a:solidFill>
              </a:rPr>
              <a:t>flowcode</a:t>
            </a:r>
            <a:r>
              <a:rPr lang="en-US" sz="2000" dirty="0">
                <a:solidFill>
                  <a:schemeClr val="tx2">
                    <a:lumMod val="50000"/>
                  </a:schemeClr>
                </a:solidFill>
              </a:rPr>
              <a:t> to texasinvasives.org</a:t>
            </a:r>
          </a:p>
          <a:p>
            <a:pPr marL="0" indent="0">
              <a:buNone/>
            </a:pPr>
            <a:endParaRPr lang="en-US" b="1" i="1" dirty="0">
              <a:solidFill>
                <a:schemeClr val="tx2">
                  <a:lumMod val="50000"/>
                </a:schemeClr>
              </a:solidFill>
              <a:latin typeface="Candara" panose="020E0502030303020204" pitchFamily="34" charset="0"/>
              <a:cs typeface="Candara"/>
            </a:endParaRPr>
          </a:p>
        </p:txBody>
      </p:sp>
      <p:pic>
        <p:nvPicPr>
          <p:cNvPr id="27" name="Picture 2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4" name="Picture 3">
            <a:extLst>
              <a:ext uri="{FF2B5EF4-FFF2-40B4-BE49-F238E27FC236}">
                <a16:creationId xmlns:a16="http://schemas.microsoft.com/office/drawing/2014/main" id="{79EA34FB-5328-44E0-A93B-1DFF6CE4683C}"/>
              </a:ext>
            </a:extLst>
          </p:cNvPr>
          <p:cNvPicPr>
            <a:picLocks noChangeAspect="1"/>
          </p:cNvPicPr>
          <p:nvPr/>
        </p:nvPicPr>
        <p:blipFill>
          <a:blip r:embed="rId9"/>
          <a:stretch>
            <a:fillRect/>
          </a:stretch>
        </p:blipFill>
        <p:spPr>
          <a:xfrm>
            <a:off x="5872367" y="2933481"/>
            <a:ext cx="3149455" cy="3149455"/>
          </a:xfrm>
          <a:prstGeom prst="rect">
            <a:avLst/>
          </a:prstGeom>
        </p:spPr>
      </p:pic>
    </p:spTree>
    <p:extLst>
      <p:ext uri="{BB962C8B-B14F-4D97-AF65-F5344CB8AC3E}">
        <p14:creationId xmlns:p14="http://schemas.microsoft.com/office/powerpoint/2010/main" val="35049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5277"/>
            <a:ext cx="7396479" cy="1003807"/>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D27BAFD-787F-4D15-857F-D28DF628DE39}"/>
              </a:ext>
            </a:extLst>
          </p:cNvPr>
          <p:cNvPicPr>
            <a:picLocks noChangeAspect="1"/>
          </p:cNvPicPr>
          <p:nvPr/>
        </p:nvPicPr>
        <p:blipFill>
          <a:blip r:embed="rId4"/>
          <a:stretch>
            <a:fillRect/>
          </a:stretch>
        </p:blipFill>
        <p:spPr>
          <a:xfrm>
            <a:off x="3798421" y="1157283"/>
            <a:ext cx="4889983" cy="1365665"/>
          </a:xfrm>
          <a:prstGeom prst="rect">
            <a:avLst/>
          </a:prstGeom>
        </p:spPr>
      </p:pic>
      <p:pic>
        <p:nvPicPr>
          <p:cNvPr id="13" name="Picture 12" descr="Logo, company name&#10;&#10;Description automatically generated">
            <a:extLst>
              <a:ext uri="{FF2B5EF4-FFF2-40B4-BE49-F238E27FC236}">
                <a16:creationId xmlns:a16="http://schemas.microsoft.com/office/drawing/2014/main" id="{433D0906-E7F1-40A0-8FC2-BDBEBF708DBD}"/>
              </a:ext>
            </a:extLst>
          </p:cNvPr>
          <p:cNvPicPr>
            <a:picLocks noChangeAspect="1"/>
          </p:cNvPicPr>
          <p:nvPr/>
        </p:nvPicPr>
        <p:blipFill>
          <a:blip r:embed="rId5"/>
          <a:stretch>
            <a:fillRect/>
          </a:stretch>
        </p:blipFill>
        <p:spPr>
          <a:xfrm>
            <a:off x="4861371" y="3229651"/>
            <a:ext cx="3600181" cy="2598947"/>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856A0641-DF79-48CF-8FDA-68ACCA02F3D1}"/>
              </a:ext>
            </a:extLst>
          </p:cNvPr>
          <p:cNvPicPr>
            <a:picLocks noChangeAspect="1"/>
          </p:cNvPicPr>
          <p:nvPr/>
        </p:nvPicPr>
        <p:blipFill>
          <a:blip r:embed="rId6"/>
          <a:stretch>
            <a:fillRect/>
          </a:stretch>
        </p:blipFill>
        <p:spPr>
          <a:xfrm>
            <a:off x="351485" y="2639345"/>
            <a:ext cx="3931146" cy="1579309"/>
          </a:xfrm>
          <a:prstGeom prst="rect">
            <a:avLst/>
          </a:prstGeom>
        </p:spPr>
      </p:pic>
      <p:pic>
        <p:nvPicPr>
          <p:cNvPr id="8" name="Picture 7">
            <a:extLst>
              <a:ext uri="{FF2B5EF4-FFF2-40B4-BE49-F238E27FC236}">
                <a16:creationId xmlns:a16="http://schemas.microsoft.com/office/drawing/2014/main" id="{45371DB4-1588-4063-8531-BFB98E4E2C27}"/>
              </a:ext>
            </a:extLst>
          </p:cNvPr>
          <p:cNvPicPr>
            <a:picLocks noChangeAspect="1"/>
          </p:cNvPicPr>
          <p:nvPr/>
        </p:nvPicPr>
        <p:blipFill rotWithShape="1">
          <a:blip r:embed="rId7"/>
          <a:srcRect l="4889" t="78762" r="7000" b="8095"/>
          <a:stretch/>
        </p:blipFill>
        <p:spPr>
          <a:xfrm>
            <a:off x="0" y="6050105"/>
            <a:ext cx="9144000" cy="810714"/>
          </a:xfrm>
          <a:prstGeom prst="rect">
            <a:avLst/>
          </a:prstGeom>
        </p:spPr>
      </p:pic>
    </p:spTree>
    <p:extLst>
      <p:ext uri="{BB962C8B-B14F-4D97-AF65-F5344CB8AC3E}">
        <p14:creationId xmlns:p14="http://schemas.microsoft.com/office/powerpoint/2010/main" val="1587693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32080" y="586881"/>
            <a:ext cx="8229600" cy="882958"/>
          </a:xfrm>
        </p:spPr>
        <p:txBody>
          <a:bodyPr>
            <a:normAutofit/>
          </a:bodyPr>
          <a:lstStyle/>
          <a:p>
            <a:r>
              <a:rPr lang="en-US" sz="4000" b="1" dirty="0">
                <a:solidFill>
                  <a:srgbClr val="000000"/>
                </a:solidFill>
                <a:latin typeface="Century Gothic" panose="020B0502020202020204" pitchFamily="34" charset="0"/>
                <a:cs typeface="WC ROUGHTRAD Bta"/>
              </a:rPr>
              <a:t>Anticipation Questions</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609598" y="2160591"/>
            <a:ext cx="7853681" cy="3146124"/>
          </a:xfrm>
        </p:spPr>
        <p:txBody>
          <a:bodyPr/>
          <a:lstStyle/>
          <a:p>
            <a:r>
              <a:rPr lang="en-US" b="1" dirty="0">
                <a:solidFill>
                  <a:schemeClr val="tx2">
                    <a:lumMod val="75000"/>
                  </a:schemeClr>
                </a:solidFill>
              </a:rPr>
              <a:t>What is the most common way Invasive Plants spread to the United States?</a:t>
            </a:r>
          </a:p>
          <a:p>
            <a:endParaRPr lang="en-US" b="1" dirty="0">
              <a:solidFill>
                <a:schemeClr val="tx2">
                  <a:lumMod val="75000"/>
                </a:schemeClr>
              </a:solidFill>
            </a:endParaRPr>
          </a:p>
          <a:p>
            <a:r>
              <a:rPr lang="en-US" b="1" dirty="0">
                <a:solidFill>
                  <a:schemeClr val="tx2">
                    <a:lumMod val="75000"/>
                  </a:schemeClr>
                </a:solidFill>
              </a:rPr>
              <a:t>Why do some areas of Texas have more Invasive Plants than others?</a:t>
            </a:r>
          </a:p>
          <a:p>
            <a:endParaRPr lang="en-US" b="1" dirty="0">
              <a:solidFill>
                <a:schemeClr val="tx2">
                  <a:lumMod val="75000"/>
                </a:schemeClr>
              </a:solidFill>
            </a:endParaRPr>
          </a:p>
          <a:p>
            <a:r>
              <a:rPr lang="en-US" b="1" dirty="0">
                <a:solidFill>
                  <a:schemeClr val="tx2">
                    <a:lumMod val="75000"/>
                  </a:schemeClr>
                </a:solidFill>
              </a:rPr>
              <a:t>How can you prevent the spread of Invasive Plants? Or help with management?</a:t>
            </a:r>
          </a:p>
          <a:p>
            <a:endParaRPr lang="en-US" b="1" dirty="0">
              <a:solidFill>
                <a:schemeClr val="tx2">
                  <a:lumMod val="75000"/>
                </a:schemeClr>
              </a:solidFill>
            </a:endParaRPr>
          </a:p>
          <a:p>
            <a:endParaRPr lang="en-US" b="1" dirty="0">
              <a:solidFill>
                <a:schemeClr val="tx2">
                  <a:lumMod val="75000"/>
                </a:schemeClr>
              </a:solidFill>
            </a:endParaRPr>
          </a:p>
          <a:p>
            <a:endParaRPr lang="en-US" b="1" dirty="0">
              <a:solidFill>
                <a:schemeClr val="tx2">
                  <a:lumMod val="75000"/>
                </a:schemeClr>
              </a:solidFill>
            </a:endParaRPr>
          </a:p>
        </p:txBody>
      </p:sp>
      <p:pic>
        <p:nvPicPr>
          <p:cNvPr id="18" name="Picture 17">
            <a:extLst>
              <a:ext uri="{FF2B5EF4-FFF2-40B4-BE49-F238E27FC236}">
                <a16:creationId xmlns:a16="http://schemas.microsoft.com/office/drawing/2014/main" id="{02181979-5CCF-4A7F-B140-3F67F0146D0C}"/>
              </a:ext>
            </a:extLst>
          </p:cNvPr>
          <p:cNvPicPr>
            <a:picLocks noChangeAspect="1"/>
          </p:cNvPicPr>
          <p:nvPr/>
        </p:nvPicPr>
        <p:blipFill rotWithShape="1">
          <a:blip r:embed="rId8"/>
          <a:srcRect l="4889" t="78762" r="7000" b="8095"/>
          <a:stretch/>
        </p:blipFill>
        <p:spPr>
          <a:xfrm>
            <a:off x="0" y="6050105"/>
            <a:ext cx="9144000" cy="810714"/>
          </a:xfrm>
          <a:prstGeom prst="rect">
            <a:avLst/>
          </a:prstGeom>
        </p:spPr>
      </p:pic>
    </p:spTree>
    <p:extLst>
      <p:ext uri="{BB962C8B-B14F-4D97-AF65-F5344CB8AC3E}">
        <p14:creationId xmlns:p14="http://schemas.microsoft.com/office/powerpoint/2010/main" val="136637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756614"/>
            <a:ext cx="9144000" cy="4898480"/>
            <a:chOff x="0" y="1486797"/>
            <a:chExt cx="9144000" cy="4404988"/>
          </a:xfrm>
        </p:grpSpPr>
        <p:pic>
          <p:nvPicPr>
            <p:cNvPr id="16" name="Picture 15"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8" name="Picture 1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9" name="Picture 18"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0" name="Rectangle 19"/>
          <p:cNvSpPr/>
          <p:nvPr/>
        </p:nvSpPr>
        <p:spPr>
          <a:xfrm>
            <a:off x="280439" y="1942295"/>
            <a:ext cx="8741383" cy="4574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anchor="t"/>
          <a:lstStyle/>
          <a:p>
            <a:r>
              <a:rPr lang="en-US" sz="2000" b="1" dirty="0">
                <a:solidFill>
                  <a:srgbClr val="000000"/>
                </a:solidFill>
                <a:cs typeface="Candara"/>
              </a:rPr>
              <a:t>Use an </a:t>
            </a:r>
            <a:r>
              <a:rPr lang="en-US" sz="2000" b="1" u="sng" dirty="0">
                <a:solidFill>
                  <a:srgbClr val="000000"/>
                </a:solidFill>
                <a:cs typeface="Candara"/>
              </a:rPr>
              <a:t>Integrated Pest Management strategy </a:t>
            </a:r>
            <a:r>
              <a:rPr lang="en-US" sz="2000" b="1" dirty="0">
                <a:solidFill>
                  <a:srgbClr val="000000"/>
                </a:solidFill>
                <a:cs typeface="Candara"/>
              </a:rPr>
              <a:t>because invasive plants are very persistent and resistant to just one form of treatment. </a:t>
            </a:r>
            <a:endParaRPr lang="en-US" sz="2000" b="1" dirty="0">
              <a:solidFill>
                <a:srgbClr val="000000"/>
              </a:solidFill>
              <a:ea typeface="ＭＳ Ｐゴシック" charset="-128"/>
              <a:cs typeface="Candara"/>
            </a:endParaRPr>
          </a:p>
          <a:p>
            <a:r>
              <a:rPr lang="en-US" sz="2000" b="1" dirty="0">
                <a:solidFill>
                  <a:srgbClr val="000000"/>
                </a:solidFill>
                <a:ea typeface="ＭＳ Ｐゴシック" charset="-128"/>
                <a:cs typeface="Candara"/>
              </a:rPr>
              <a:t>	</a:t>
            </a:r>
            <a:r>
              <a:rPr lang="en-US" sz="2200" b="1" dirty="0">
                <a:solidFill>
                  <a:schemeClr val="accent5">
                    <a:lumMod val="50000"/>
                  </a:schemeClr>
                </a:solidFill>
                <a:ea typeface="ＭＳ Ｐゴシック" charset="-128"/>
                <a:cs typeface="Candara"/>
              </a:rPr>
              <a:t>Treat early and often!</a:t>
            </a:r>
          </a:p>
          <a:p>
            <a:pPr marL="285750" indent="-285750"/>
            <a:endParaRPr lang="en-US" sz="700" b="1" dirty="0">
              <a:solidFill>
                <a:srgbClr val="000000"/>
              </a:solidFill>
              <a:cs typeface="Candara"/>
            </a:endParaRPr>
          </a:p>
          <a:p>
            <a:pPr marL="285750" indent="-285750"/>
            <a:r>
              <a:rPr lang="en-US" sz="2000" b="1" dirty="0">
                <a:solidFill>
                  <a:srgbClr val="000000"/>
                </a:solidFill>
                <a:cs typeface="Candara"/>
              </a:rPr>
              <a:t>Choose the appropriate management technique:</a:t>
            </a:r>
          </a:p>
          <a:p>
            <a:pPr marL="742950" lvl="1" indent="-285750"/>
            <a:r>
              <a:rPr lang="en-US" sz="2000" dirty="0">
                <a:solidFill>
                  <a:srgbClr val="000000"/>
                </a:solidFill>
                <a:cs typeface="Candara"/>
              </a:rPr>
              <a:t>Mechanical</a:t>
            </a:r>
          </a:p>
          <a:p>
            <a:pPr marL="742950" lvl="1" indent="-285750"/>
            <a:r>
              <a:rPr lang="en-US" sz="2000" dirty="0">
                <a:solidFill>
                  <a:srgbClr val="000000"/>
                </a:solidFill>
                <a:cs typeface="Candara"/>
              </a:rPr>
              <a:t>Biological</a:t>
            </a:r>
          </a:p>
          <a:p>
            <a:pPr marL="742950" lvl="1" indent="-285750"/>
            <a:r>
              <a:rPr lang="en-US" sz="2000" dirty="0">
                <a:solidFill>
                  <a:srgbClr val="000000"/>
                </a:solidFill>
                <a:cs typeface="Candara"/>
              </a:rPr>
              <a:t>Chemical (but think about precautions!)</a:t>
            </a:r>
          </a:p>
          <a:p>
            <a:endParaRPr lang="en-US" sz="300" dirty="0">
              <a:solidFill>
                <a:srgbClr val="000000"/>
              </a:solidFill>
              <a:cs typeface="Candara"/>
            </a:endParaRPr>
          </a:p>
          <a:p>
            <a:pPr marL="1943100"/>
            <a:r>
              <a:rPr lang="en-US" sz="2000" dirty="0">
                <a:solidFill>
                  <a:srgbClr val="000000"/>
                </a:solidFill>
                <a:cs typeface="Candara"/>
              </a:rPr>
              <a:t>License required? (Call a professional!)</a:t>
            </a:r>
          </a:p>
          <a:p>
            <a:pPr marL="1943100"/>
            <a:r>
              <a:rPr lang="en-US" sz="2000" dirty="0">
                <a:solidFill>
                  <a:srgbClr val="000000"/>
                </a:solidFill>
                <a:cs typeface="Candara"/>
              </a:rPr>
              <a:t>Read AND FOLLOW label instructions</a:t>
            </a:r>
          </a:p>
          <a:p>
            <a:pPr marL="1943100"/>
            <a:r>
              <a:rPr lang="en-US" sz="2000" dirty="0">
                <a:solidFill>
                  <a:srgbClr val="000000"/>
                </a:solidFill>
                <a:cs typeface="Candara"/>
              </a:rPr>
              <a:t>Caution near aquatic habitats</a:t>
            </a:r>
          </a:p>
          <a:p>
            <a:pPr marL="1943100"/>
            <a:r>
              <a:rPr lang="en-US" sz="2000" dirty="0">
                <a:solidFill>
                  <a:srgbClr val="000000"/>
                </a:solidFill>
                <a:cs typeface="Candara"/>
              </a:rPr>
              <a:t>Wear protective gear</a:t>
            </a:r>
          </a:p>
          <a:p>
            <a:pPr marL="1943100"/>
            <a:r>
              <a:rPr lang="en-US" sz="2000" dirty="0">
                <a:solidFill>
                  <a:srgbClr val="000000"/>
                </a:solidFill>
                <a:cs typeface="Candara"/>
              </a:rPr>
              <a:t>Beware “drift”</a:t>
            </a:r>
          </a:p>
          <a:p>
            <a:r>
              <a:rPr lang="en-US" sz="2000" b="1" u="sng" dirty="0">
                <a:solidFill>
                  <a:srgbClr val="000000"/>
                </a:solidFill>
                <a:ea typeface="ＭＳ Ｐゴシック" charset="-128"/>
                <a:cs typeface="Candara"/>
              </a:rPr>
              <a:t>Monitor</a:t>
            </a:r>
            <a:r>
              <a:rPr lang="en-US" sz="2000" b="1" dirty="0">
                <a:solidFill>
                  <a:srgbClr val="000000"/>
                </a:solidFill>
                <a:ea typeface="ＭＳ Ｐゴシック" charset="-128"/>
                <a:cs typeface="Candara"/>
              </a:rPr>
              <a:t> (seed bank/resprout), </a:t>
            </a:r>
            <a:r>
              <a:rPr lang="en-US" sz="2000" b="1" u="sng" dirty="0">
                <a:solidFill>
                  <a:srgbClr val="000000"/>
                </a:solidFill>
                <a:ea typeface="ＭＳ Ｐゴシック" charset="-128"/>
                <a:cs typeface="Candara"/>
              </a:rPr>
              <a:t>Repeat</a:t>
            </a:r>
            <a:r>
              <a:rPr lang="en-US" sz="2000" b="1" dirty="0">
                <a:solidFill>
                  <a:srgbClr val="000000"/>
                </a:solidFill>
                <a:ea typeface="ＭＳ Ｐゴシック" charset="-128"/>
                <a:cs typeface="Candara"/>
              </a:rPr>
              <a:t> and </a:t>
            </a:r>
            <a:r>
              <a:rPr lang="en-US" sz="2800" b="1" dirty="0">
                <a:solidFill>
                  <a:srgbClr val="2D2A19"/>
                </a:solidFill>
                <a:ea typeface="ＭＳ Ｐゴシック" charset="-128"/>
                <a:cs typeface="Candara"/>
              </a:rPr>
              <a:t>Plant Natives!</a:t>
            </a:r>
            <a:endParaRPr lang="en-US" sz="2800" b="1" dirty="0">
              <a:solidFill>
                <a:srgbClr val="2D2A19"/>
              </a:solidFill>
              <a:cs typeface="Candara"/>
            </a:endParaRPr>
          </a:p>
        </p:txBody>
      </p:sp>
      <p:sp>
        <p:nvSpPr>
          <p:cNvPr id="13" name="TextBox 12"/>
          <p:cNvSpPr txBox="1"/>
          <p:nvPr/>
        </p:nvSpPr>
        <p:spPr>
          <a:xfrm>
            <a:off x="105068" y="617532"/>
            <a:ext cx="6410958" cy="646331"/>
          </a:xfrm>
          <a:prstGeom prst="rect">
            <a:avLst/>
          </a:prstGeom>
          <a:noFill/>
        </p:spPr>
        <p:txBody>
          <a:bodyPr wrap="square" rtlCol="0" anchor="t" anchorCtr="1">
            <a:spAutoFit/>
          </a:bodyPr>
          <a:lstStyle/>
          <a:p>
            <a:r>
              <a:rPr lang="en-US" sz="3600" b="1" dirty="0">
                <a:solidFill>
                  <a:srgbClr val="000000"/>
                </a:solidFill>
                <a:latin typeface="Century Gothic" panose="020B0502020202020204" pitchFamily="34" charset="0"/>
                <a:cs typeface="WC ROUGHTRAD Bta"/>
              </a:rPr>
              <a:t>Best Management Practices</a:t>
            </a:r>
          </a:p>
        </p:txBody>
      </p:sp>
      <p:grpSp>
        <p:nvGrpSpPr>
          <p:cNvPr id="2" name="Group 1"/>
          <p:cNvGrpSpPr/>
          <p:nvPr/>
        </p:nvGrpSpPr>
        <p:grpSpPr>
          <a:xfrm>
            <a:off x="1518329" y="4118425"/>
            <a:ext cx="709863" cy="1519648"/>
            <a:chOff x="1676400" y="2817630"/>
            <a:chExt cx="838200" cy="1676400"/>
          </a:xfrm>
        </p:grpSpPr>
        <p:cxnSp>
          <p:nvCxnSpPr>
            <p:cNvPr id="7" name="Straight Arrow Connector 6"/>
            <p:cNvCxnSpPr/>
            <p:nvPr/>
          </p:nvCxnSpPr>
          <p:spPr>
            <a:xfrm>
              <a:off x="1676400" y="32748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676400" y="38844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676400" y="41892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676400" y="44940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676400" y="2817630"/>
              <a:ext cx="0" cy="1676400"/>
            </a:xfrm>
            <a:prstGeom prst="straightConnector1">
              <a:avLst/>
            </a:prstGeom>
            <a:ln>
              <a:solidFill>
                <a:srgbClr val="632523"/>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676400" y="35796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grpSp>
      <p:pic>
        <p:nvPicPr>
          <p:cNvPr id="21" name="Picture 20"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2" name="Picture 21">
            <a:extLst>
              <a:ext uri="{FF2B5EF4-FFF2-40B4-BE49-F238E27FC236}">
                <a16:creationId xmlns:a16="http://schemas.microsoft.com/office/drawing/2014/main" id="{5CB09F29-5A30-4532-B1A2-D86C0C6C719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Tree>
    <p:extLst>
      <p:ext uri="{BB962C8B-B14F-4D97-AF65-F5344CB8AC3E}">
        <p14:creationId xmlns:p14="http://schemas.microsoft.com/office/powerpoint/2010/main" val="180473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E2A9E-A466-4622-80E8-A2E17858E3B3}"/>
              </a:ext>
            </a:extLst>
          </p:cNvPr>
          <p:cNvGrpSpPr/>
          <p:nvPr/>
        </p:nvGrpSpPr>
        <p:grpSpPr>
          <a:xfrm>
            <a:off x="0" y="1731717"/>
            <a:ext cx="9144000" cy="5115614"/>
            <a:chOff x="0" y="1486797"/>
            <a:chExt cx="9144000" cy="4404988"/>
          </a:xfrm>
        </p:grpSpPr>
        <p:pic>
          <p:nvPicPr>
            <p:cNvPr id="11" name="Picture 10" descr="middle.png">
              <a:extLst>
                <a:ext uri="{FF2B5EF4-FFF2-40B4-BE49-F238E27FC236}">
                  <a16:creationId xmlns:a16="http://schemas.microsoft.com/office/drawing/2014/main" id="{0274242C-5997-47F8-B217-774F13CF9B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2" name="Picture 11" descr="main_bottom.png">
              <a:extLst>
                <a:ext uri="{FF2B5EF4-FFF2-40B4-BE49-F238E27FC236}">
                  <a16:creationId xmlns:a16="http://schemas.microsoft.com/office/drawing/2014/main" id="{455DFD0A-D11C-448D-B926-935E095ED7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3" name="Picture 12" descr="main_top.png">
              <a:extLst>
                <a:ext uri="{FF2B5EF4-FFF2-40B4-BE49-F238E27FC236}">
                  <a16:creationId xmlns:a16="http://schemas.microsoft.com/office/drawing/2014/main" id="{C9278363-9C08-48D1-A448-BDA9B72B0D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sz="half" idx="1"/>
          </p:nvPr>
        </p:nvSpPr>
        <p:spPr>
          <a:xfrm>
            <a:off x="224702" y="2047281"/>
            <a:ext cx="4945175" cy="4443426"/>
          </a:xfrm>
        </p:spPr>
        <p:txBody>
          <a:bodyPr>
            <a:normAutofit fontScale="77500" lnSpcReduction="20000"/>
          </a:bodyPr>
          <a:lstStyle/>
          <a:p>
            <a:r>
              <a:rPr lang="en-US" sz="2800" b="1" dirty="0">
                <a:solidFill>
                  <a:schemeClr val="tx2">
                    <a:lumMod val="50000"/>
                  </a:schemeClr>
                </a:solidFill>
              </a:rPr>
              <a:t>Hand pulling</a:t>
            </a:r>
          </a:p>
          <a:p>
            <a:pPr lvl="1"/>
            <a:r>
              <a:rPr lang="en-US" sz="2300" dirty="0">
                <a:solidFill>
                  <a:schemeClr val="tx2">
                    <a:lumMod val="50000"/>
                  </a:schemeClr>
                </a:solidFill>
              </a:rPr>
              <a:t>Effective on small sprouts.</a:t>
            </a:r>
          </a:p>
          <a:p>
            <a:r>
              <a:rPr lang="en-US" sz="2800" b="1" dirty="0">
                <a:solidFill>
                  <a:schemeClr val="tx2">
                    <a:lumMod val="50000"/>
                  </a:schemeClr>
                </a:solidFill>
              </a:rPr>
              <a:t>Weed wrenching</a:t>
            </a:r>
          </a:p>
          <a:p>
            <a:pPr lvl="1"/>
            <a:r>
              <a:rPr lang="en-US" sz="2300" dirty="0">
                <a:solidFill>
                  <a:schemeClr val="tx2">
                    <a:lumMod val="50000"/>
                  </a:schemeClr>
                </a:solidFill>
              </a:rPr>
              <a:t>Very effective for plants that cannot be hand-pulled.</a:t>
            </a:r>
          </a:p>
          <a:p>
            <a:pPr lvl="1"/>
            <a:r>
              <a:rPr lang="en-US" sz="2300" dirty="0">
                <a:solidFill>
                  <a:schemeClr val="tx2">
                    <a:lumMod val="50000"/>
                  </a:schemeClr>
                </a:solidFill>
              </a:rPr>
              <a:t>Best method for avoiding herbicides</a:t>
            </a:r>
          </a:p>
          <a:p>
            <a:r>
              <a:rPr lang="en-US" sz="2800" b="1" dirty="0">
                <a:solidFill>
                  <a:schemeClr val="tx2">
                    <a:lumMod val="50000"/>
                  </a:schemeClr>
                </a:solidFill>
              </a:rPr>
              <a:t>Grazing</a:t>
            </a:r>
          </a:p>
          <a:p>
            <a:pPr lvl="1"/>
            <a:r>
              <a:rPr lang="en-US" sz="2300" dirty="0">
                <a:solidFill>
                  <a:schemeClr val="tx2">
                    <a:lumMod val="50000"/>
                  </a:schemeClr>
                </a:solidFill>
              </a:rPr>
              <a:t>Only works if the plant is non-toxic to animals and if they’re willing to eat it.</a:t>
            </a:r>
          </a:p>
          <a:p>
            <a:r>
              <a:rPr lang="en-US" sz="2800" b="1" dirty="0">
                <a:solidFill>
                  <a:schemeClr val="tx2">
                    <a:lumMod val="50000"/>
                  </a:schemeClr>
                </a:solidFill>
              </a:rPr>
              <a:t>Prescribed Fire</a:t>
            </a:r>
          </a:p>
          <a:p>
            <a:pPr lvl="1"/>
            <a:r>
              <a:rPr lang="en-US" sz="2300" dirty="0">
                <a:solidFill>
                  <a:schemeClr val="tx2">
                    <a:lumMod val="50000"/>
                  </a:schemeClr>
                </a:solidFill>
              </a:rPr>
              <a:t>Requires a trained professional</a:t>
            </a:r>
          </a:p>
        </p:txBody>
      </p:sp>
      <p:pic>
        <p:nvPicPr>
          <p:cNvPr id="6" name="Picture 5" descr="344052528.jpg"/>
          <p:cNvPicPr>
            <a:picLocks noChangeAspect="1"/>
          </p:cNvPicPr>
          <p:nvPr/>
        </p:nvPicPr>
        <p:blipFill>
          <a:blip r:embed="rId5" cstate="print"/>
          <a:stretch>
            <a:fillRect/>
          </a:stretch>
        </p:blipFill>
        <p:spPr>
          <a:xfrm>
            <a:off x="5612681" y="1371008"/>
            <a:ext cx="3381982" cy="2437405"/>
          </a:xfrm>
          <a:prstGeom prst="rect">
            <a:avLst/>
          </a:prstGeom>
          <a:ln>
            <a:solidFill>
              <a:schemeClr val="tx1"/>
            </a:solidFill>
          </a:ln>
        </p:spPr>
      </p:pic>
      <p:sp>
        <p:nvSpPr>
          <p:cNvPr id="8" name="TextBox 7"/>
          <p:cNvSpPr txBox="1"/>
          <p:nvPr/>
        </p:nvSpPr>
        <p:spPr>
          <a:xfrm>
            <a:off x="5791200" y="3761521"/>
            <a:ext cx="3352800" cy="276999"/>
          </a:xfrm>
          <a:prstGeom prst="rect">
            <a:avLst/>
          </a:prstGeom>
          <a:noFill/>
        </p:spPr>
        <p:txBody>
          <a:bodyPr wrap="square" rtlCol="0">
            <a:spAutoFit/>
          </a:bodyPr>
          <a:lstStyle/>
          <a:p>
            <a:pPr algn="r"/>
            <a:r>
              <a:rPr lang="en-US" sz="1200" dirty="0"/>
              <a:t>http://www.weedwrench.com/</a:t>
            </a:r>
          </a:p>
        </p:txBody>
      </p:sp>
      <p:pic>
        <p:nvPicPr>
          <p:cNvPr id="9" name="Picture 8" descr="213200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8683" y="4116198"/>
            <a:ext cx="3715980" cy="2470860"/>
          </a:xfrm>
          <a:prstGeom prst="rect">
            <a:avLst/>
          </a:prstGeom>
          <a:ln>
            <a:solidFill>
              <a:schemeClr val="tx1"/>
            </a:solidFill>
          </a:ln>
        </p:spPr>
      </p:pic>
      <p:sp>
        <p:nvSpPr>
          <p:cNvPr id="10" name="Title 4">
            <a:extLst>
              <a:ext uri="{FF2B5EF4-FFF2-40B4-BE49-F238E27FC236}">
                <a16:creationId xmlns:a16="http://schemas.microsoft.com/office/drawing/2014/main" id="{46D993E1-1F9C-438B-A41D-80B9002519E0}"/>
              </a:ext>
            </a:extLst>
          </p:cNvPr>
          <p:cNvSpPr>
            <a:spLocks noGrp="1"/>
          </p:cNvSpPr>
          <p:nvPr>
            <p:ph type="title"/>
          </p:nvPr>
        </p:nvSpPr>
        <p:spPr>
          <a:xfrm>
            <a:off x="2139043" y="274638"/>
            <a:ext cx="4713514" cy="892323"/>
          </a:xfrm>
          <a:prstGeom prst="roundRect">
            <a:avLst/>
          </a:prstGeom>
          <a:solidFill>
            <a:srgbClr val="ECF1E7">
              <a:alpha val="85098"/>
            </a:srgbClr>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sz="4000" b="1" dirty="0">
                <a:latin typeface="Century Gothic" panose="020B0502020202020204" pitchFamily="34" charset="0"/>
              </a:rPr>
              <a:t>Mechanical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7FC86E-46B8-4228-BC94-C9DBCC12AECF}"/>
              </a:ext>
            </a:extLst>
          </p:cNvPr>
          <p:cNvGrpSpPr/>
          <p:nvPr/>
        </p:nvGrpSpPr>
        <p:grpSpPr>
          <a:xfrm>
            <a:off x="0" y="1731717"/>
            <a:ext cx="9144000" cy="5115614"/>
            <a:chOff x="0" y="1486797"/>
            <a:chExt cx="9144000" cy="4404988"/>
          </a:xfrm>
        </p:grpSpPr>
        <p:pic>
          <p:nvPicPr>
            <p:cNvPr id="5" name="Picture 4" descr="middle.png">
              <a:extLst>
                <a:ext uri="{FF2B5EF4-FFF2-40B4-BE49-F238E27FC236}">
                  <a16:creationId xmlns:a16="http://schemas.microsoft.com/office/drawing/2014/main" id="{856A45FD-31A0-485B-82B5-263045C222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7" name="Picture 6" descr="main_bottom.png">
              <a:extLst>
                <a:ext uri="{FF2B5EF4-FFF2-40B4-BE49-F238E27FC236}">
                  <a16:creationId xmlns:a16="http://schemas.microsoft.com/office/drawing/2014/main" id="{75363E30-3F94-44B9-94AD-BCEF1086DB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8" name="Picture 7" descr="main_top.png">
              <a:extLst>
                <a:ext uri="{FF2B5EF4-FFF2-40B4-BE49-F238E27FC236}">
                  <a16:creationId xmlns:a16="http://schemas.microsoft.com/office/drawing/2014/main" id="{60C4EF73-C9E2-451A-BF5D-EC67C35031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457200" y="2343656"/>
            <a:ext cx="8229600" cy="3924022"/>
          </a:xfrm>
          <a:prstGeom prst="roundRect">
            <a:avLst/>
          </a:prstGeom>
          <a:solidFill>
            <a:srgbClr val="ECF1E7">
              <a:alpha val="74902"/>
            </a:srgbClr>
          </a:solidFill>
        </p:spPr>
        <p:txBody>
          <a:bodyPr>
            <a:normAutofit/>
          </a:bodyPr>
          <a:lstStyle/>
          <a:p>
            <a:r>
              <a:rPr lang="en-US" sz="2000" b="1" dirty="0">
                <a:solidFill>
                  <a:schemeClr val="tx2">
                    <a:lumMod val="50000"/>
                  </a:schemeClr>
                </a:solidFill>
              </a:rPr>
              <a:t>Follow all labels and directions</a:t>
            </a:r>
          </a:p>
          <a:p>
            <a:r>
              <a:rPr lang="en-US" sz="2000" b="1" dirty="0">
                <a:solidFill>
                  <a:schemeClr val="tx2">
                    <a:lumMod val="50000"/>
                  </a:schemeClr>
                </a:solidFill>
              </a:rPr>
              <a:t>Do not overuse &amp; only use when needed</a:t>
            </a:r>
          </a:p>
          <a:p>
            <a:r>
              <a:rPr lang="en-US" sz="2000" b="1" dirty="0">
                <a:solidFill>
                  <a:schemeClr val="tx2">
                    <a:lumMod val="50000"/>
                  </a:schemeClr>
                </a:solidFill>
              </a:rPr>
              <a:t>BE SELECTIVE</a:t>
            </a:r>
          </a:p>
          <a:p>
            <a:pPr marL="0" indent="0">
              <a:buNone/>
            </a:pPr>
            <a:r>
              <a:rPr lang="en-US" b="1" i="1" dirty="0">
                <a:solidFill>
                  <a:schemeClr val="tx2">
                    <a:lumMod val="50000"/>
                  </a:schemeClr>
                </a:solidFill>
              </a:rPr>
              <a:t>USE PESTICIDES WISELY: ALWAYS READ THE ENTIRE PESTICIDE LABEL CAREFULLY, FOLLOW ALL MIXING AND APPLICATION INSTRUCTIONS AND WEAR ALL RECOMMENDED PERSONAL PROTECTIVE GEAR AND CLOTHING. CONTACT YOUR STATE DEPARTMENT OF AGRICULTURE FOR ANY ADDITIONAL PESTICIDE USE REQUIREMENTS, RESTRICTIONS OR RECOMMENDATIONS. MENTION OF PESTICIDE PRODUCTS ON THIS WEB SITE DOES NOT CONSTITUTE ENDORSEMENT OF ANY MATERIAL.</a:t>
            </a:r>
          </a:p>
        </p:txBody>
      </p:sp>
      <p:sp>
        <p:nvSpPr>
          <p:cNvPr id="6" name="Title 4">
            <a:extLst>
              <a:ext uri="{FF2B5EF4-FFF2-40B4-BE49-F238E27FC236}">
                <a16:creationId xmlns:a16="http://schemas.microsoft.com/office/drawing/2014/main" id="{644C7471-13C5-4598-98C9-63B280AD97D0}"/>
              </a:ext>
            </a:extLst>
          </p:cNvPr>
          <p:cNvSpPr>
            <a:spLocks noGrp="1"/>
          </p:cNvSpPr>
          <p:nvPr>
            <p:ph type="title"/>
          </p:nvPr>
        </p:nvSpPr>
        <p:spPr>
          <a:xfrm>
            <a:off x="2762250" y="277133"/>
            <a:ext cx="3619500" cy="892323"/>
          </a:xfrm>
          <a:prstGeom prst="roundRect">
            <a:avLst/>
          </a:prstGeom>
          <a:solidFill>
            <a:srgbClr val="ECF1E7">
              <a:alpha val="85098"/>
            </a:srgbClr>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sz="4000" b="1" dirty="0">
                <a:latin typeface="Century Gothic" panose="020B0502020202020204" pitchFamily="34" charset="0"/>
              </a:rPr>
              <a:t>Chemical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1A42F91-C9C9-4138-8178-0CF205A035AA}"/>
              </a:ext>
            </a:extLst>
          </p:cNvPr>
          <p:cNvGrpSpPr/>
          <p:nvPr/>
        </p:nvGrpSpPr>
        <p:grpSpPr>
          <a:xfrm>
            <a:off x="-82062" y="1488831"/>
            <a:ext cx="9308123" cy="5381946"/>
            <a:chOff x="0" y="1486797"/>
            <a:chExt cx="9144000" cy="4404988"/>
          </a:xfrm>
        </p:grpSpPr>
        <p:pic>
          <p:nvPicPr>
            <p:cNvPr id="7" name="Picture 6" descr="middle.png">
              <a:extLst>
                <a:ext uri="{FF2B5EF4-FFF2-40B4-BE49-F238E27FC236}">
                  <a16:creationId xmlns:a16="http://schemas.microsoft.com/office/drawing/2014/main" id="{EF4AAD07-3B29-46ED-8503-CAD4287FCD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a:extLst>
                <a:ext uri="{FF2B5EF4-FFF2-40B4-BE49-F238E27FC236}">
                  <a16:creationId xmlns:a16="http://schemas.microsoft.com/office/drawing/2014/main" id="{2621A4C8-6E94-404C-BE12-C54E8A8E8D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9" name="Picture 8" descr="main_top.png">
              <a:extLst>
                <a:ext uri="{FF2B5EF4-FFF2-40B4-BE49-F238E27FC236}">
                  <a16:creationId xmlns:a16="http://schemas.microsoft.com/office/drawing/2014/main" id="{D9B4B078-B560-4264-AFF4-24FD0E0DB6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140317" y="1737802"/>
            <a:ext cx="8933344" cy="2492829"/>
          </a:xfrm>
        </p:spPr>
        <p:txBody>
          <a:bodyPr>
            <a:normAutofit fontScale="92500" lnSpcReduction="10000"/>
          </a:bodyPr>
          <a:lstStyle/>
          <a:p>
            <a:pPr>
              <a:spcBef>
                <a:spcPts val="600"/>
              </a:spcBef>
            </a:pPr>
            <a:r>
              <a:rPr lang="en-US" sz="2400" b="1" dirty="0">
                <a:solidFill>
                  <a:schemeClr val="tx2">
                    <a:lumMod val="50000"/>
                  </a:schemeClr>
                </a:solidFill>
              </a:rPr>
              <a:t>Very effective and focuses herbicide application.</a:t>
            </a:r>
          </a:p>
          <a:p>
            <a:pPr>
              <a:spcBef>
                <a:spcPts val="600"/>
              </a:spcBef>
            </a:pPr>
            <a:r>
              <a:rPr lang="en-US" sz="2400" b="1" dirty="0">
                <a:solidFill>
                  <a:schemeClr val="tx2">
                    <a:lumMod val="50000"/>
                  </a:schemeClr>
                </a:solidFill>
              </a:rPr>
              <a:t>For larger trees that can not be weed wrenched.</a:t>
            </a:r>
          </a:p>
          <a:p>
            <a:pPr>
              <a:spcBef>
                <a:spcPts val="600"/>
              </a:spcBef>
            </a:pPr>
            <a:r>
              <a:rPr lang="en-US" sz="2400" b="1" dirty="0">
                <a:solidFill>
                  <a:schemeClr val="tx2">
                    <a:lumMod val="50000"/>
                  </a:schemeClr>
                </a:solidFill>
              </a:rPr>
              <a:t>Cut at base and apply herbicide around edges of stump.</a:t>
            </a:r>
          </a:p>
          <a:p>
            <a:pPr lvl="1">
              <a:spcBef>
                <a:spcPts val="600"/>
              </a:spcBef>
            </a:pPr>
            <a:r>
              <a:rPr lang="en-US" sz="2000" b="1" dirty="0">
                <a:solidFill>
                  <a:schemeClr val="tx2">
                    <a:lumMod val="75000"/>
                  </a:schemeClr>
                </a:solidFill>
              </a:rPr>
              <a:t>Use paint brush to focus herbicide application</a:t>
            </a:r>
          </a:p>
          <a:p>
            <a:pPr lvl="1">
              <a:spcBef>
                <a:spcPts val="600"/>
              </a:spcBef>
            </a:pPr>
            <a:r>
              <a:rPr lang="en-US" sz="2000" b="1" dirty="0">
                <a:solidFill>
                  <a:schemeClr val="tx2">
                    <a:lumMod val="75000"/>
                  </a:schemeClr>
                </a:solidFill>
              </a:rPr>
              <a:t>Herbicide </a:t>
            </a:r>
            <a:r>
              <a:rPr lang="en-US" sz="2000" b="1" u="sng" dirty="0">
                <a:solidFill>
                  <a:schemeClr val="tx2">
                    <a:lumMod val="75000"/>
                  </a:schemeClr>
                </a:solidFill>
              </a:rPr>
              <a:t>must be </a:t>
            </a:r>
            <a:r>
              <a:rPr lang="en-US" sz="2000" b="1" dirty="0">
                <a:solidFill>
                  <a:schemeClr val="tx2">
                    <a:lumMod val="75000"/>
                  </a:schemeClr>
                </a:solidFill>
              </a:rPr>
              <a:t>applied within 5 minutes of tree cutting.</a:t>
            </a:r>
          </a:p>
          <a:p>
            <a:pPr lvl="2">
              <a:spcBef>
                <a:spcPts val="600"/>
              </a:spcBef>
            </a:pPr>
            <a:r>
              <a:rPr lang="en-US" sz="1800" b="1" dirty="0">
                <a:solidFill>
                  <a:schemeClr val="tx2">
                    <a:lumMod val="75000"/>
                  </a:schemeClr>
                </a:solidFill>
              </a:rPr>
              <a:t>Otherwise, the tree produces a protective layer that prevents the herbicide from being absorbed. </a:t>
            </a:r>
          </a:p>
        </p:txBody>
      </p:sp>
      <p:pic>
        <p:nvPicPr>
          <p:cNvPr id="4" name="Picture 3" descr="2307263.jpg"/>
          <p:cNvPicPr>
            <a:picLocks noChangeAspect="1"/>
          </p:cNvPicPr>
          <p:nvPr/>
        </p:nvPicPr>
        <p:blipFill rotWithShape="1">
          <a:blip r:embed="rId5" cstate="screen">
            <a:extLst>
              <a:ext uri="{28A0092B-C50C-407E-A947-70E740481C1C}">
                <a14:useLocalDpi xmlns:a14="http://schemas.microsoft.com/office/drawing/2010/main"/>
              </a:ext>
            </a:extLst>
          </a:blip>
          <a:srcRect l="4894" t="9111"/>
          <a:stretch/>
        </p:blipFill>
        <p:spPr>
          <a:xfrm>
            <a:off x="270830" y="4270486"/>
            <a:ext cx="3622310" cy="2325808"/>
          </a:xfrm>
          <a:prstGeom prst="rect">
            <a:avLst/>
          </a:prstGeom>
          <a:ln>
            <a:solidFill>
              <a:schemeClr val="tx1"/>
            </a:solidFill>
          </a:ln>
        </p:spPr>
      </p:pic>
      <p:pic>
        <p:nvPicPr>
          <p:cNvPr id="5" name="Picture 4" descr="2307264.jpg"/>
          <p:cNvPicPr>
            <a:picLocks noChangeAspect="1"/>
          </p:cNvPicPr>
          <p:nvPr/>
        </p:nvPicPr>
        <p:blipFill rotWithShape="1">
          <a:blip r:embed="rId6" cstate="screen">
            <a:extLst>
              <a:ext uri="{28A0092B-C50C-407E-A947-70E740481C1C}">
                <a14:useLocalDpi xmlns:a14="http://schemas.microsoft.com/office/drawing/2010/main"/>
              </a:ext>
            </a:extLst>
          </a:blip>
          <a:srcRect l="7505" t="9695"/>
          <a:stretch/>
        </p:blipFill>
        <p:spPr>
          <a:xfrm>
            <a:off x="5205047" y="4267489"/>
            <a:ext cx="3668124" cy="2352555"/>
          </a:xfrm>
          <a:prstGeom prst="rect">
            <a:avLst/>
          </a:prstGeom>
          <a:ln>
            <a:solidFill>
              <a:schemeClr val="tx1"/>
            </a:solidFill>
          </a:ln>
        </p:spPr>
      </p:pic>
      <p:sp>
        <p:nvSpPr>
          <p:cNvPr id="10" name="Title 4">
            <a:extLst>
              <a:ext uri="{FF2B5EF4-FFF2-40B4-BE49-F238E27FC236}">
                <a16:creationId xmlns:a16="http://schemas.microsoft.com/office/drawing/2014/main" id="{EBD56DF5-C9A5-41F2-941C-DAF37A860C70}"/>
              </a:ext>
            </a:extLst>
          </p:cNvPr>
          <p:cNvSpPr>
            <a:spLocks noGrp="1"/>
          </p:cNvSpPr>
          <p:nvPr>
            <p:ph type="title"/>
          </p:nvPr>
        </p:nvSpPr>
        <p:spPr>
          <a:xfrm>
            <a:off x="2348910" y="261706"/>
            <a:ext cx="4446178" cy="876753"/>
          </a:xfrm>
          <a:prstGeom prst="roundRect">
            <a:avLst/>
          </a:prstGeom>
          <a:solidFill>
            <a:srgbClr val="ECF1E7">
              <a:alpha val="85098"/>
            </a:srgbClr>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sz="4000" b="1" dirty="0">
                <a:latin typeface="Century Gothic" panose="020B0502020202020204" pitchFamily="34" charset="0"/>
              </a:rPr>
              <a:t>Cut and Treat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00C168B-4732-4B8F-A7C4-6B1A8EDD3B66}"/>
              </a:ext>
            </a:extLst>
          </p:cNvPr>
          <p:cNvGrpSpPr/>
          <p:nvPr/>
        </p:nvGrpSpPr>
        <p:grpSpPr>
          <a:xfrm>
            <a:off x="-46893" y="1664677"/>
            <a:ext cx="9261231" cy="5206100"/>
            <a:chOff x="0" y="1486797"/>
            <a:chExt cx="9144000" cy="4404988"/>
          </a:xfrm>
        </p:grpSpPr>
        <p:pic>
          <p:nvPicPr>
            <p:cNvPr id="8" name="Picture 7" descr="middle.png">
              <a:extLst>
                <a:ext uri="{FF2B5EF4-FFF2-40B4-BE49-F238E27FC236}">
                  <a16:creationId xmlns:a16="http://schemas.microsoft.com/office/drawing/2014/main" id="{F752CD88-005C-4D1A-9ECA-1620F94718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0" name="Picture 9" descr="main_bottom.png">
              <a:extLst>
                <a:ext uri="{FF2B5EF4-FFF2-40B4-BE49-F238E27FC236}">
                  <a16:creationId xmlns:a16="http://schemas.microsoft.com/office/drawing/2014/main" id="{5B018D83-01EF-45DF-8047-146687617F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1" name="Picture 10" descr="main_top.png">
              <a:extLst>
                <a:ext uri="{FF2B5EF4-FFF2-40B4-BE49-F238E27FC236}">
                  <a16:creationId xmlns:a16="http://schemas.microsoft.com/office/drawing/2014/main" id="{519D0E74-80B2-41DA-8C5F-930408554E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56515" y="1933899"/>
            <a:ext cx="9144000" cy="2439957"/>
          </a:xfrm>
        </p:spPr>
        <p:txBody>
          <a:bodyPr>
            <a:normAutofit/>
          </a:bodyPr>
          <a:lstStyle/>
          <a:p>
            <a:pPr marL="379476" lvl="1" indent="-342900">
              <a:lnSpc>
                <a:spcPct val="110000"/>
              </a:lnSpc>
              <a:spcBef>
                <a:spcPts val="0"/>
              </a:spcBef>
            </a:pPr>
            <a:r>
              <a:rPr lang="en-US" sz="2000" b="1" dirty="0">
                <a:solidFill>
                  <a:schemeClr val="tx2">
                    <a:lumMod val="50000"/>
                  </a:schemeClr>
                </a:solidFill>
              </a:rPr>
              <a:t>Very cost effective</a:t>
            </a:r>
          </a:p>
          <a:p>
            <a:pPr marL="379476" lvl="1" indent="-342900">
              <a:lnSpc>
                <a:spcPct val="110000"/>
              </a:lnSpc>
              <a:spcBef>
                <a:spcPts val="0"/>
              </a:spcBef>
            </a:pPr>
            <a:r>
              <a:rPr lang="en-US" sz="2000" b="1" dirty="0">
                <a:solidFill>
                  <a:schemeClr val="tx2">
                    <a:lumMod val="50000"/>
                  </a:schemeClr>
                </a:solidFill>
              </a:rPr>
              <a:t>Uses this method for “foliar active herbicides”</a:t>
            </a:r>
          </a:p>
          <a:p>
            <a:pPr marL="379476" lvl="1" indent="-342900">
              <a:lnSpc>
                <a:spcPct val="110000"/>
              </a:lnSpc>
              <a:spcBef>
                <a:spcPts val="0"/>
              </a:spcBef>
            </a:pPr>
            <a:r>
              <a:rPr lang="en-US" sz="2000" b="1" dirty="0">
                <a:solidFill>
                  <a:schemeClr val="tx2">
                    <a:lumMod val="50000"/>
                  </a:schemeClr>
                </a:solidFill>
              </a:rPr>
              <a:t>Use proper nozzle for job and spray shield to reduce accidental spray.</a:t>
            </a:r>
          </a:p>
          <a:p>
            <a:pPr marL="779526" lvl="2" indent="-342900">
              <a:lnSpc>
                <a:spcPct val="110000"/>
              </a:lnSpc>
              <a:spcBef>
                <a:spcPts val="0"/>
              </a:spcBef>
            </a:pPr>
            <a:r>
              <a:rPr lang="en-US" sz="1800" b="1" dirty="0">
                <a:solidFill>
                  <a:schemeClr val="tx2">
                    <a:lumMod val="75000"/>
                  </a:schemeClr>
                </a:solidFill>
              </a:rPr>
              <a:t>Wear a mask when applying! Herbicides are harmful to humans if ingested. </a:t>
            </a:r>
          </a:p>
          <a:p>
            <a:pPr marL="379476" lvl="1" indent="-342900">
              <a:lnSpc>
                <a:spcPct val="110000"/>
              </a:lnSpc>
              <a:spcBef>
                <a:spcPts val="0"/>
              </a:spcBef>
            </a:pPr>
            <a:r>
              <a:rPr lang="en-US" sz="2000" b="1" dirty="0">
                <a:solidFill>
                  <a:schemeClr val="tx2">
                    <a:lumMod val="50000"/>
                  </a:schemeClr>
                </a:solidFill>
              </a:rPr>
              <a:t>Do NOT apply during rainy periods, or the chemicals will wash away.</a:t>
            </a:r>
          </a:p>
          <a:p>
            <a:pPr marL="779526" lvl="2" indent="-342900">
              <a:lnSpc>
                <a:spcPct val="110000"/>
              </a:lnSpc>
              <a:spcBef>
                <a:spcPts val="0"/>
              </a:spcBef>
            </a:pPr>
            <a:r>
              <a:rPr lang="en-US" sz="1800" b="1" dirty="0">
                <a:solidFill>
                  <a:schemeClr val="tx2">
                    <a:lumMod val="75000"/>
                  </a:schemeClr>
                </a:solidFill>
              </a:rPr>
              <a:t>Watch the plant’s flowering cycle to be most effective.</a:t>
            </a:r>
          </a:p>
          <a:p>
            <a:pPr marL="420624" lvl="1" indent="-384048">
              <a:lnSpc>
                <a:spcPct val="110000"/>
              </a:lnSpc>
              <a:spcBef>
                <a:spcPts val="600"/>
              </a:spcBef>
              <a:buSzPct val="80000"/>
              <a:buFont typeface="Wingdings 2"/>
              <a:buChar char=""/>
            </a:pPr>
            <a:endParaRPr lang="en-US" sz="2800" dirty="0">
              <a:solidFill>
                <a:schemeClr val="tx2">
                  <a:lumMod val="50000"/>
                </a:schemeClr>
              </a:solidFill>
            </a:endParaRPr>
          </a:p>
        </p:txBody>
      </p:sp>
      <p:pic>
        <p:nvPicPr>
          <p:cNvPr id="4" name="Picture 3" descr="2307256.jpg"/>
          <p:cNvPicPr>
            <a:picLocks noChangeAspect="1"/>
          </p:cNvPicPr>
          <p:nvPr/>
        </p:nvPicPr>
        <p:blipFill rotWithShape="1">
          <a:blip r:embed="rId5" cstate="screen">
            <a:extLst>
              <a:ext uri="{28A0092B-C50C-407E-A947-70E740481C1C}">
                <a14:useLocalDpi xmlns:a14="http://schemas.microsoft.com/office/drawing/2010/main"/>
              </a:ext>
            </a:extLst>
          </a:blip>
          <a:srcRect t="3709"/>
          <a:stretch/>
        </p:blipFill>
        <p:spPr>
          <a:xfrm>
            <a:off x="185468" y="4153961"/>
            <a:ext cx="1694236" cy="2583340"/>
          </a:xfrm>
          <a:prstGeom prst="rect">
            <a:avLst/>
          </a:prstGeom>
          <a:ln>
            <a:solidFill>
              <a:schemeClr val="tx1"/>
            </a:solidFill>
          </a:ln>
        </p:spPr>
      </p:pic>
      <p:pic>
        <p:nvPicPr>
          <p:cNvPr id="5" name="Picture 4" descr="2307257.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3844" y="4384346"/>
            <a:ext cx="3294688" cy="2355187"/>
          </a:xfrm>
          <a:prstGeom prst="rect">
            <a:avLst/>
          </a:prstGeom>
          <a:ln>
            <a:solidFill>
              <a:schemeClr val="tx1"/>
            </a:solidFill>
          </a:ln>
        </p:spPr>
      </p:pic>
      <p:pic>
        <p:nvPicPr>
          <p:cNvPr id="6" name="Picture 5" descr="2307258.jpg"/>
          <p:cNvPicPr>
            <a:picLocks noChangeAspect="1"/>
          </p:cNvPicPr>
          <p:nvPr/>
        </p:nvPicPr>
        <p:blipFill rotWithShape="1">
          <a:blip r:embed="rId7" cstate="screen">
            <a:extLst>
              <a:ext uri="{28A0092B-C50C-407E-A947-70E740481C1C}">
                <a14:useLocalDpi xmlns:a14="http://schemas.microsoft.com/office/drawing/2010/main"/>
              </a:ext>
            </a:extLst>
          </a:blip>
          <a:srcRect l="2870" t="9000" r="1"/>
          <a:stretch/>
        </p:blipFill>
        <p:spPr>
          <a:xfrm>
            <a:off x="2180492" y="4747845"/>
            <a:ext cx="3182564" cy="1991687"/>
          </a:xfrm>
          <a:prstGeom prst="rect">
            <a:avLst/>
          </a:prstGeom>
          <a:ln>
            <a:solidFill>
              <a:schemeClr val="tx1"/>
            </a:solidFill>
          </a:ln>
        </p:spPr>
      </p:pic>
      <p:sp>
        <p:nvSpPr>
          <p:cNvPr id="9" name="Title 4">
            <a:extLst>
              <a:ext uri="{FF2B5EF4-FFF2-40B4-BE49-F238E27FC236}">
                <a16:creationId xmlns:a16="http://schemas.microsoft.com/office/drawing/2014/main" id="{BC63997F-C8A8-4742-9E69-6791BD53395F}"/>
              </a:ext>
            </a:extLst>
          </p:cNvPr>
          <p:cNvSpPr>
            <a:spLocks noGrp="1"/>
          </p:cNvSpPr>
          <p:nvPr>
            <p:ph type="title"/>
          </p:nvPr>
        </p:nvSpPr>
        <p:spPr>
          <a:xfrm>
            <a:off x="1785668" y="277133"/>
            <a:ext cx="5380264" cy="876753"/>
          </a:xfrm>
          <a:prstGeom prst="roundRect">
            <a:avLst/>
          </a:prstGeom>
          <a:solidFill>
            <a:srgbClr val="ECF1E7">
              <a:alpha val="85098"/>
            </a:srgbClr>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en-US" sz="4000" b="1" dirty="0">
                <a:latin typeface="Century Gothic" panose="020B0502020202020204" pitchFamily="34" charset="0"/>
              </a:rPr>
              <a:t>Direct Foliar Spray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737EF55-2D23-434F-A82B-642FBD274530}"/>
              </a:ext>
            </a:extLst>
          </p:cNvPr>
          <p:cNvGrpSpPr/>
          <p:nvPr/>
        </p:nvGrpSpPr>
        <p:grpSpPr>
          <a:xfrm>
            <a:off x="0" y="1731717"/>
            <a:ext cx="9144000" cy="5115614"/>
            <a:chOff x="0" y="1486797"/>
            <a:chExt cx="9144000" cy="4404988"/>
          </a:xfrm>
        </p:grpSpPr>
        <p:pic>
          <p:nvPicPr>
            <p:cNvPr id="7" name="Picture 6" descr="middle.png">
              <a:extLst>
                <a:ext uri="{FF2B5EF4-FFF2-40B4-BE49-F238E27FC236}">
                  <a16:creationId xmlns:a16="http://schemas.microsoft.com/office/drawing/2014/main" id="{FEB17DAE-4441-4A26-86D5-55F4CB7261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a:extLst>
                <a:ext uri="{FF2B5EF4-FFF2-40B4-BE49-F238E27FC236}">
                  <a16:creationId xmlns:a16="http://schemas.microsoft.com/office/drawing/2014/main" id="{37AEEB5C-4F6E-4E38-8AD4-103061456A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a:extLst>
                <a:ext uri="{FF2B5EF4-FFF2-40B4-BE49-F238E27FC236}">
                  <a16:creationId xmlns:a16="http://schemas.microsoft.com/office/drawing/2014/main" id="{95C04B7A-92FD-439D-86F6-8F0E75944F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47520" y="2283403"/>
            <a:ext cx="5467350" cy="4054473"/>
          </a:xfrm>
          <a:prstGeom prst="roundRect">
            <a:avLst/>
          </a:prstGeom>
          <a:solidFill>
            <a:srgbClr val="ECF1E7">
              <a:alpha val="83922"/>
            </a:srgbClr>
          </a:solidFill>
        </p:spPr>
        <p:style>
          <a:lnRef idx="2">
            <a:schemeClr val="accent3"/>
          </a:lnRef>
          <a:fillRef idx="1">
            <a:schemeClr val="lt1"/>
          </a:fillRef>
          <a:effectRef idx="0">
            <a:schemeClr val="accent3"/>
          </a:effectRef>
          <a:fontRef idx="minor">
            <a:schemeClr val="dk1"/>
          </a:fontRef>
        </p:style>
        <p:txBody>
          <a:bodyPr wrap="square" lIns="0" tIns="0" rIns="0" bIns="0">
            <a:normAutofit fontScale="85000" lnSpcReduction="20000"/>
          </a:bodyPr>
          <a:lstStyle/>
          <a:p>
            <a:r>
              <a:rPr lang="en-US" sz="2800" b="1" dirty="0">
                <a:solidFill>
                  <a:schemeClr val="tx2">
                    <a:lumMod val="50000"/>
                  </a:schemeClr>
                </a:solidFill>
              </a:rPr>
              <a:t>Very selective</a:t>
            </a:r>
          </a:p>
          <a:p>
            <a:pPr lvl="1"/>
            <a:r>
              <a:rPr lang="en-US" sz="2300" b="1" dirty="0">
                <a:solidFill>
                  <a:schemeClr val="tx2">
                    <a:lumMod val="75000"/>
                  </a:schemeClr>
                </a:solidFill>
              </a:rPr>
              <a:t>Applied to trunk vs. leaves like foliar spray</a:t>
            </a:r>
          </a:p>
          <a:p>
            <a:r>
              <a:rPr lang="en-US" sz="2800" b="1" dirty="0">
                <a:solidFill>
                  <a:schemeClr val="tx2">
                    <a:lumMod val="50000"/>
                  </a:schemeClr>
                </a:solidFill>
              </a:rPr>
              <a:t>Herbicide-oil mix sprayed or painted to the lower portion of trunk</a:t>
            </a:r>
          </a:p>
          <a:p>
            <a:pPr lvl="1"/>
            <a:r>
              <a:rPr lang="en-US" sz="2300" b="1" dirty="0">
                <a:solidFill>
                  <a:schemeClr val="tx2">
                    <a:lumMod val="75000"/>
                  </a:schemeClr>
                </a:solidFill>
              </a:rPr>
              <a:t>Must apply to bottom 12-14” all the way around</a:t>
            </a:r>
          </a:p>
          <a:p>
            <a:r>
              <a:rPr lang="en-US" sz="2800" b="1" dirty="0">
                <a:solidFill>
                  <a:schemeClr val="tx2">
                    <a:lumMod val="50000"/>
                  </a:schemeClr>
                </a:solidFill>
              </a:rPr>
              <a:t>Most effective on smaller trees.</a:t>
            </a:r>
          </a:p>
          <a:p>
            <a:pPr lvl="1"/>
            <a:r>
              <a:rPr lang="en-US" sz="2300" b="1" dirty="0">
                <a:solidFill>
                  <a:schemeClr val="tx2">
                    <a:lumMod val="50000"/>
                  </a:schemeClr>
                </a:solidFill>
              </a:rPr>
              <a:t>Before bark becomes corky and rough</a:t>
            </a:r>
          </a:p>
        </p:txBody>
      </p:sp>
      <p:sp>
        <p:nvSpPr>
          <p:cNvPr id="5" name="Title 4">
            <a:extLst>
              <a:ext uri="{FF2B5EF4-FFF2-40B4-BE49-F238E27FC236}">
                <a16:creationId xmlns:a16="http://schemas.microsoft.com/office/drawing/2014/main" id="{38CC558F-1823-478C-93E1-834ADB117D5C}"/>
              </a:ext>
            </a:extLst>
          </p:cNvPr>
          <p:cNvSpPr txBox="1">
            <a:spLocks/>
          </p:cNvSpPr>
          <p:nvPr/>
        </p:nvSpPr>
        <p:spPr>
          <a:xfrm>
            <a:off x="2343049" y="293833"/>
            <a:ext cx="4457901" cy="876753"/>
          </a:xfrm>
          <a:prstGeom prst="roundRect">
            <a:avLst/>
          </a:prstGeom>
          <a:solidFill>
            <a:srgbClr val="ECF1E7">
              <a:alpha val="85098"/>
            </a:srgbClr>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000" b="1" dirty="0">
                <a:latin typeface="Century Gothic" panose="020B0502020202020204" pitchFamily="34" charset="0"/>
              </a:rPr>
              <a:t>Basal Spray</a:t>
            </a:r>
          </a:p>
        </p:txBody>
      </p:sp>
      <p:pic>
        <p:nvPicPr>
          <p:cNvPr id="9" name="Picture 8" descr="A picture containing tree, outdoor, grass, plant&#10;&#10;Description automatically generated">
            <a:extLst>
              <a:ext uri="{FF2B5EF4-FFF2-40B4-BE49-F238E27FC236}">
                <a16:creationId xmlns:a16="http://schemas.microsoft.com/office/drawing/2014/main" id="{6D3F53E6-2D93-44E3-8840-8337A5E1B26E}"/>
              </a:ext>
            </a:extLst>
          </p:cNvPr>
          <p:cNvPicPr>
            <a:picLocks noChangeAspect="1"/>
          </p:cNvPicPr>
          <p:nvPr/>
        </p:nvPicPr>
        <p:blipFill rotWithShape="1">
          <a:blip r:embed="rId5"/>
          <a:srcRect l="11073" t="1905" r="4542"/>
          <a:stretch/>
        </p:blipFill>
        <p:spPr>
          <a:xfrm>
            <a:off x="5962389" y="2577508"/>
            <a:ext cx="2772167" cy="3466261"/>
          </a:xfrm>
          <a:prstGeom prst="rect">
            <a:avLst/>
          </a:prstGeom>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45105</TotalTime>
  <Words>4231</Words>
  <Application>Microsoft Office PowerPoint</Application>
  <PresentationFormat>On-screen Show (4:3)</PresentationFormat>
  <Paragraphs>427</Paragraphs>
  <Slides>28</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Candara</vt:lpstr>
      <vt:lpstr>Century Gothic</vt:lpstr>
      <vt:lpstr>Trebuchet MS</vt:lpstr>
      <vt:lpstr>Wingdings 2</vt:lpstr>
      <vt:lpstr>Wingdings 3</vt:lpstr>
      <vt:lpstr>Facet</vt:lpstr>
      <vt:lpstr>PowerPoint Presentation</vt:lpstr>
      <vt:lpstr>PowerPoint Presentation</vt:lpstr>
      <vt:lpstr>Anticipation Questions</vt:lpstr>
      <vt:lpstr>PowerPoint Presentation</vt:lpstr>
      <vt:lpstr>Mechanical</vt:lpstr>
      <vt:lpstr>Chemical</vt:lpstr>
      <vt:lpstr>Cut and Treat</vt:lpstr>
      <vt:lpstr>Direct Foliar Spray</vt:lpstr>
      <vt:lpstr>PowerPoint Presentation</vt:lpstr>
      <vt:lpstr>The most important step…</vt:lpstr>
      <vt:lpstr>Ecoregions Review</vt:lpstr>
      <vt:lpstr>Air Potato Dioscorea bulbifera</vt:lpstr>
      <vt:lpstr>Bastard cabbage  (aka Turnipweed) Rapistrum rugosum</vt:lpstr>
      <vt:lpstr>Brazilian Peppertree Schinus terebinthifolius</vt:lpstr>
      <vt:lpstr>Chinaberry Tree Melia azedarach</vt:lpstr>
      <vt:lpstr>Chinese Privet Ligustrum sinense</vt:lpstr>
      <vt:lpstr>Chinese Tallowtree Triadica sebifera</vt:lpstr>
      <vt:lpstr>Giant Reed Arundo donax</vt:lpstr>
      <vt:lpstr>Giant Salvinia Salvinia molesta</vt:lpstr>
      <vt:lpstr>Golden Bamboo Phyllostachys aurea</vt:lpstr>
      <vt:lpstr>Hydrilla Hydrilla verticillata</vt:lpstr>
      <vt:lpstr>Japanese Climbing Fern Lygodium japonicum</vt:lpstr>
      <vt:lpstr>King Ranch Bluestem Bothriochloa ischaemum var. songarica</vt:lpstr>
      <vt:lpstr>Kudzu Pueraria montana var. lobata </vt:lpstr>
      <vt:lpstr>Tree-Of-Heaven Ailanthus altissima </vt:lpstr>
      <vt:lpstr>Trifoliate Orange Citrus trifoliata or Poncirus trifoliata </vt:lpstr>
      <vt:lpstr>Plant ID Models</vt:lpstr>
      <vt:lpstr>PowerPoint Presentation</vt:lpstr>
    </vt:vector>
  </TitlesOfParts>
  <Company>The Univeristy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Bush</dc:creator>
  <cp:lastModifiedBy>Morgan-Olvera, Ashley</cp:lastModifiedBy>
  <cp:revision>1320</cp:revision>
  <cp:lastPrinted>2021-12-14T20:22:25Z</cp:lastPrinted>
  <dcterms:created xsi:type="dcterms:W3CDTF">2013-11-13T21:27:55Z</dcterms:created>
  <dcterms:modified xsi:type="dcterms:W3CDTF">2022-03-29T22:30:55Z</dcterms:modified>
</cp:coreProperties>
</file>